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  <p:sldMasterId id="2147483855" r:id="rId2"/>
  </p:sldMasterIdLst>
  <p:sldIdLst>
    <p:sldId id="256" r:id="rId3"/>
    <p:sldId id="285" r:id="rId4"/>
    <p:sldId id="273" r:id="rId5"/>
    <p:sldId id="274" r:id="rId6"/>
    <p:sldId id="289" r:id="rId7"/>
    <p:sldId id="312" r:id="rId8"/>
    <p:sldId id="290" r:id="rId9"/>
    <p:sldId id="316" r:id="rId10"/>
    <p:sldId id="340" r:id="rId11"/>
    <p:sldId id="298" r:id="rId12"/>
    <p:sldId id="313" r:id="rId13"/>
    <p:sldId id="314" r:id="rId14"/>
    <p:sldId id="304" r:id="rId15"/>
    <p:sldId id="319" r:id="rId16"/>
    <p:sldId id="305" r:id="rId17"/>
    <p:sldId id="306" r:id="rId18"/>
    <p:sldId id="320" r:id="rId19"/>
    <p:sldId id="321" r:id="rId20"/>
    <p:sldId id="325" r:id="rId21"/>
    <p:sldId id="324" r:id="rId22"/>
    <p:sldId id="318" r:id="rId23"/>
    <p:sldId id="292" r:id="rId24"/>
    <p:sldId id="322" r:id="rId25"/>
    <p:sldId id="307" r:id="rId26"/>
    <p:sldId id="326" r:id="rId27"/>
    <p:sldId id="330" r:id="rId28"/>
    <p:sldId id="315" r:id="rId29"/>
    <p:sldId id="328" r:id="rId30"/>
    <p:sldId id="331" r:id="rId31"/>
    <p:sldId id="334" r:id="rId32"/>
    <p:sldId id="327" r:id="rId33"/>
    <p:sldId id="336" r:id="rId34"/>
    <p:sldId id="335" r:id="rId35"/>
    <p:sldId id="295" r:id="rId36"/>
    <p:sldId id="332" r:id="rId37"/>
    <p:sldId id="329" r:id="rId38"/>
    <p:sldId id="333" r:id="rId39"/>
    <p:sldId id="338" r:id="rId40"/>
    <p:sldId id="339" r:id="rId41"/>
    <p:sldId id="283" r:id="rId42"/>
    <p:sldId id="284" r:id="rId4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401" autoAdjust="0"/>
  </p:normalViewPr>
  <p:slideViewPr>
    <p:cSldViewPr>
      <p:cViewPr varScale="1">
        <p:scale>
          <a:sx n="66" d="100"/>
          <a:sy n="66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50CDF-389E-4B8F-B582-60E95C8C5A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751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06FA7-891A-4331-BBFB-8192C7F54A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791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69863"/>
            <a:ext cx="2057400" cy="5956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9863"/>
            <a:ext cx="6019800" cy="5956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F07B9-E095-4772-AB04-B5DA92BF27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1564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B084A-8314-4806-A314-09250E34B6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9850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9AA03-04CD-4929-8BB9-5121C5AAD2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073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1456C-EF33-43B6-BFEF-EB4BF4593F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4868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8961B-C2EC-4118-8221-CDBE1DC245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3596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251A6-82BF-4073-A69D-CE5B0933A9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3073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E88AD-DD62-435C-83B2-15E21C80B2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9774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BAC47-E5E1-41B3-A376-882E9E791E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7999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C869C-2331-40A6-A888-E35DE05A4E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723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239A2-6B12-4535-989A-10E3C69D9C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7254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32D26-0C9E-4E44-A303-D2E3A0C867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6224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CB33F-2E90-4689-B3C4-9F3B62610F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6853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69863"/>
            <a:ext cx="2057400" cy="5956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9863"/>
            <a:ext cx="6019800" cy="5956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9A67E-4AB9-464B-B0D6-5B6E755BE0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77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B8B77-4193-429F-A454-136E28C5E1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060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7335-15F5-4528-91D3-42DC4F4D0D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90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151D9-1F30-410C-B1AD-630BAF7A0C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037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0602A-110C-4FD5-820C-799C330F7B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447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EFCDC-B565-45EB-B1C3-9FA838B162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049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DDE97-DCC5-4256-BF25-531126CFD4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19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E7FFD-68DC-4FE4-A010-CC1843C604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68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花纹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5865813"/>
            <a:ext cx="8890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069975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98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DE21C8D-83FC-44AE-818D-70EA0D7AF4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034" name="Picture 2" descr="I:\e\8.16\logocom新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25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98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4414786-81D6-4663-909B-F4012B4E73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slide" Target="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4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&#20316;&#19994;&#32032;&#26448;/PDF&#20316;&#19994;&#26679;&#25991;.pdf" TargetMode="External"/><Relationship Id="rId5" Type="http://schemas.openxmlformats.org/officeDocument/2006/relationships/image" Target="../media/image45.emf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214636" y="2996952"/>
            <a:ext cx="9755188" cy="151288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ts val="1200"/>
              </a:spcAft>
            </a:pPr>
            <a:r>
              <a:rPr lang="en-US" altLang="zh-CN" sz="44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/>
            </a:r>
            <a:br>
              <a:rPr lang="en-US" altLang="zh-CN" sz="44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</a:br>
            <a:r>
              <a:rPr lang="en-US" altLang="zh-CN" sz="44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/>
            </a:r>
            <a:br>
              <a:rPr lang="en-US" altLang="zh-CN" sz="4400" b="1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</a:br>
            <a:r>
              <a:rPr lang="en-US" altLang="zh-CN" sz="44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/>
            </a:r>
            <a:br>
              <a:rPr lang="en-US" altLang="zh-CN" sz="44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</a:br>
            <a:r>
              <a:rPr lang="zh-CN" altLang="zh-CN" sz="44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建立</a:t>
            </a:r>
            <a:r>
              <a:rPr lang="zh-CN" altLang="en-US" sz="4400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班级学生基本信息情况表</a:t>
            </a:r>
            <a:r>
              <a:rPr lang="en-US" altLang="zh-CN" sz="3200" dirty="0" smtClean="0">
                <a:latin typeface="华文行楷" pitchFamily="2" charset="-122"/>
                <a:ea typeface="华文行楷" pitchFamily="2" charset="-122"/>
              </a:rPr>
              <a:t/>
            </a:r>
            <a:br>
              <a:rPr lang="en-US" altLang="zh-CN" sz="3200" dirty="0" smtClean="0">
                <a:latin typeface="华文行楷" pitchFamily="2" charset="-122"/>
                <a:ea typeface="华文行楷" pitchFamily="2" charset="-122"/>
              </a:rPr>
            </a:br>
            <a:r>
              <a:rPr lang="zh-CN" altLang="en-US" sz="2000" b="1" dirty="0" smtClean="0">
                <a:solidFill>
                  <a:srgbClr val="0000FF"/>
                </a:solidFill>
                <a:ea typeface="楷体_GB2312" pitchFamily="49" charset="-122"/>
              </a:rPr>
              <a:t/>
            </a:r>
            <a:br>
              <a:rPr lang="zh-CN" altLang="en-US" sz="2000" b="1" dirty="0" smtClean="0">
                <a:solidFill>
                  <a:srgbClr val="0000FF"/>
                </a:solidFill>
                <a:ea typeface="楷体_GB2312" pitchFamily="49" charset="-122"/>
              </a:rPr>
            </a:br>
            <a:r>
              <a:rPr lang="en-US" altLang="zh-CN" sz="3600" dirty="0" smtClean="0">
                <a:latin typeface="华文行楷" pitchFamily="2" charset="-122"/>
                <a:ea typeface="华文行楷" pitchFamily="2" charset="-122"/>
              </a:rPr>
              <a:t/>
            </a:r>
            <a:br>
              <a:rPr lang="en-US" altLang="zh-CN" sz="3600" dirty="0" smtClean="0">
                <a:latin typeface="华文行楷" pitchFamily="2" charset="-122"/>
                <a:ea typeface="华文行楷" pitchFamily="2" charset="-122"/>
              </a:rPr>
            </a:br>
            <a:r>
              <a:rPr lang="en-US" altLang="zh-CN" sz="3600" dirty="0" smtClean="0">
                <a:latin typeface="华文行楷" pitchFamily="2" charset="-122"/>
                <a:ea typeface="华文行楷" pitchFamily="2" charset="-122"/>
              </a:rPr>
              <a:t>                          </a:t>
            </a:r>
            <a:r>
              <a:rPr lang="zh-CN" altLang="zh-CN" b="1" dirty="0" smtClean="0">
                <a:latin typeface="宋体" pitchFamily="2" charset="-122"/>
              </a:rPr>
              <a:t/>
            </a:r>
            <a:br>
              <a:rPr lang="zh-CN" altLang="zh-CN" b="1" dirty="0" smtClean="0">
                <a:latin typeface="宋体" pitchFamily="2" charset="-122"/>
              </a:rPr>
            </a:br>
            <a:endParaRPr lang="zh-CN" altLang="zh-CN" b="1" dirty="0" smtClean="0">
              <a:latin typeface="宋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3928" y="4341879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黑体" pitchFamily="2" charset="-122"/>
                <a:ea typeface="黑体" pitchFamily="2" charset="-122"/>
              </a:rPr>
              <a:t>——Excel2010</a:t>
            </a:r>
            <a:r>
              <a:rPr lang="zh-CN" altLang="en-US" sz="3200" b="1" dirty="0">
                <a:latin typeface="黑体" pitchFamily="2" charset="-122"/>
                <a:ea typeface="黑体" pitchFamily="2" charset="-122"/>
              </a:rPr>
              <a:t>基本操作</a:t>
            </a:r>
            <a:endParaRPr lang="zh-CN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420888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b="1">
                <a:latin typeface="黑体" pitchFamily="2" charset="-122"/>
                <a:ea typeface="黑体" pitchFamily="2" charset="-122"/>
              </a:rPr>
              <a:t>项目</a:t>
            </a:r>
            <a:r>
              <a:rPr lang="zh-CN" altLang="zh-CN" sz="4400" b="1" smtClean="0">
                <a:latin typeface="黑体" pitchFamily="2" charset="-122"/>
                <a:ea typeface="黑体" pitchFamily="2" charset="-122"/>
              </a:rPr>
              <a:t>十</a:t>
            </a:r>
            <a:r>
              <a:rPr lang="zh-CN" altLang="en-US" sz="4400" b="1">
                <a:latin typeface="黑体" pitchFamily="2" charset="-122"/>
                <a:ea typeface="黑体" pitchFamily="2" charset="-122"/>
              </a:rPr>
              <a:t>四</a:t>
            </a:r>
            <a:r>
              <a:rPr lang="zh-CN" altLang="zh-CN" sz="4400" b="1" smtClean="0">
                <a:latin typeface="黑体" pitchFamily="2" charset="-122"/>
                <a:ea typeface="黑体" pitchFamily="2" charset="-122"/>
              </a:rPr>
              <a:t>：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340768"/>
            <a:ext cx="8081963" cy="511242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12291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292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293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294" name="矩形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295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296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297" name="TextBox 12"/>
          <p:cNvSpPr txBox="1">
            <a:spLocks noChangeArrowheads="1"/>
          </p:cNvSpPr>
          <p:nvPr/>
        </p:nvSpPr>
        <p:spPr bwMode="auto">
          <a:xfrm>
            <a:off x="927100" y="1938683"/>
            <a:ext cx="7561263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 dirty="0"/>
              <a:t>（</a:t>
            </a:r>
            <a:r>
              <a:rPr lang="zh-CN" altLang="en-US" sz="2000" b="1" dirty="0"/>
              <a:t>二</a:t>
            </a:r>
            <a:r>
              <a:rPr lang="zh-CN" altLang="zh-CN" sz="2000" b="1" dirty="0" smtClean="0"/>
              <a:t>）</a:t>
            </a:r>
            <a:r>
              <a:rPr lang="zh-CN" altLang="en-US" sz="2000" b="1" dirty="0" smtClean="0"/>
              <a:t>录入表格</a:t>
            </a:r>
            <a:endParaRPr lang="en-US" altLang="zh-CN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/>
              <a:t>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/>
              <a:t>       1</a:t>
            </a:r>
            <a:r>
              <a:rPr lang="zh-CN" altLang="zh-CN" sz="1800" b="1" dirty="0" smtClean="0"/>
              <a:t>．</a:t>
            </a:r>
            <a:r>
              <a:rPr lang="zh-CN" altLang="en-US" sz="1800" b="1" dirty="0"/>
              <a:t>录入</a:t>
            </a:r>
            <a:r>
              <a:rPr lang="zh-CN" altLang="en-US" sz="1800" b="1" dirty="0" smtClean="0"/>
              <a:t>表格标题</a:t>
            </a:r>
            <a:endParaRPr lang="en-US" altLang="zh-CN" sz="1800" b="1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1800" dirty="0">
                <a:latin typeface="宋体" pitchFamily="2" charset="-122"/>
              </a:rPr>
              <a:t>    </a:t>
            </a:r>
            <a:r>
              <a:rPr lang="zh-CN" altLang="en-US" sz="1800" dirty="0" smtClean="0">
                <a:latin typeface="宋体" pitchFamily="2" charset="-122"/>
              </a:rPr>
              <a:t>要将</a:t>
            </a:r>
            <a:r>
              <a:rPr lang="en-US" altLang="zh-CN" sz="1800" dirty="0" smtClean="0">
                <a:latin typeface="宋体" pitchFamily="2" charset="-122"/>
              </a:rPr>
              <a:t>A1</a:t>
            </a:r>
            <a:r>
              <a:rPr lang="zh-CN" altLang="zh-CN" sz="1800" dirty="0">
                <a:latin typeface="宋体" pitchFamily="2" charset="-122"/>
              </a:rPr>
              <a:t>单元格中的文字作为表格标题，在</a:t>
            </a:r>
            <a:r>
              <a:rPr lang="zh-CN" altLang="en-US" sz="1800" dirty="0">
                <a:latin typeface="宋体" pitchFamily="2" charset="-122"/>
              </a:rPr>
              <a:t>（</a:t>
            </a:r>
            <a:r>
              <a:rPr lang="en-US" altLang="zh-CN" sz="1800" dirty="0" smtClean="0">
                <a:latin typeface="宋体" pitchFamily="2" charset="-122"/>
              </a:rPr>
              <a:t>A1:H1</a:t>
            </a:r>
            <a:r>
              <a:rPr lang="zh-CN" altLang="en-US" sz="1800" dirty="0">
                <a:latin typeface="宋体" pitchFamily="2" charset="-122"/>
              </a:rPr>
              <a:t>）</a:t>
            </a:r>
            <a:r>
              <a:rPr lang="zh-CN" altLang="zh-CN" sz="1800" dirty="0">
                <a:latin typeface="宋体" pitchFamily="2" charset="-122"/>
              </a:rPr>
              <a:t>单元格区域居中显示</a:t>
            </a:r>
            <a:r>
              <a:rPr lang="zh-CN" altLang="zh-CN" sz="1800" dirty="0" smtClean="0">
                <a:latin typeface="宋体" pitchFamily="2" charset="-122"/>
              </a:rPr>
              <a:t>，</a:t>
            </a:r>
            <a:r>
              <a:rPr lang="zh-CN" altLang="en-US" sz="1800" dirty="0" smtClean="0">
                <a:latin typeface="宋体" pitchFamily="2" charset="-122"/>
              </a:rPr>
              <a:t>可以选定</a:t>
            </a:r>
            <a:r>
              <a:rPr lang="en-US" altLang="zh-CN" sz="1800" dirty="0">
                <a:latin typeface="宋体" pitchFamily="2" charset="-122"/>
              </a:rPr>
              <a:t>A1</a:t>
            </a:r>
            <a:r>
              <a:rPr lang="zh-CN" altLang="en-US" sz="1800" dirty="0">
                <a:latin typeface="宋体" pitchFamily="2" charset="-122"/>
              </a:rPr>
              <a:t>、</a:t>
            </a:r>
            <a:r>
              <a:rPr lang="en-US" altLang="zh-CN" sz="1800" dirty="0">
                <a:latin typeface="宋体" pitchFamily="2" charset="-122"/>
              </a:rPr>
              <a:t>B1</a:t>
            </a:r>
            <a:r>
              <a:rPr lang="zh-CN" altLang="en-US" sz="1800" dirty="0">
                <a:latin typeface="宋体" pitchFamily="2" charset="-122"/>
              </a:rPr>
              <a:t>、</a:t>
            </a:r>
            <a:r>
              <a:rPr lang="en-US" altLang="zh-CN" sz="1800" dirty="0">
                <a:latin typeface="宋体" pitchFamily="2" charset="-122"/>
              </a:rPr>
              <a:t>C1</a:t>
            </a:r>
            <a:r>
              <a:rPr lang="zh-CN" altLang="en-US" sz="1800" dirty="0">
                <a:latin typeface="宋体" pitchFamily="2" charset="-122"/>
              </a:rPr>
              <a:t>、</a:t>
            </a:r>
            <a:r>
              <a:rPr lang="en-US" altLang="zh-CN" sz="1800" dirty="0">
                <a:latin typeface="宋体" pitchFamily="2" charset="-122"/>
              </a:rPr>
              <a:t>D1</a:t>
            </a:r>
            <a:r>
              <a:rPr lang="zh-CN" altLang="en-US" sz="1800" dirty="0">
                <a:latin typeface="宋体" pitchFamily="2" charset="-122"/>
              </a:rPr>
              <a:t>、</a:t>
            </a:r>
            <a:r>
              <a:rPr lang="en-US" altLang="zh-CN" sz="1800" dirty="0">
                <a:latin typeface="宋体" pitchFamily="2" charset="-122"/>
              </a:rPr>
              <a:t>E1</a:t>
            </a:r>
            <a:r>
              <a:rPr lang="zh-CN" altLang="en-US" sz="1800" dirty="0">
                <a:latin typeface="宋体" pitchFamily="2" charset="-122"/>
              </a:rPr>
              <a:t>、</a:t>
            </a:r>
            <a:r>
              <a:rPr lang="en-US" altLang="zh-CN" sz="1800" dirty="0">
                <a:latin typeface="宋体" pitchFamily="2" charset="-122"/>
              </a:rPr>
              <a:t>F1</a:t>
            </a:r>
            <a:r>
              <a:rPr lang="zh-CN" altLang="en-US" sz="1800" dirty="0">
                <a:latin typeface="宋体" pitchFamily="2" charset="-122"/>
              </a:rPr>
              <a:t>、</a:t>
            </a:r>
            <a:r>
              <a:rPr lang="en-US" altLang="zh-CN" sz="1800" dirty="0">
                <a:latin typeface="宋体" pitchFamily="2" charset="-122"/>
              </a:rPr>
              <a:t>G1</a:t>
            </a:r>
            <a:r>
              <a:rPr lang="zh-CN" altLang="en-US" sz="1800" dirty="0">
                <a:latin typeface="宋体" pitchFamily="2" charset="-122"/>
              </a:rPr>
              <a:t>、</a:t>
            </a:r>
            <a:r>
              <a:rPr lang="en-US" altLang="zh-CN" sz="1800" dirty="0" smtClean="0">
                <a:latin typeface="宋体" pitchFamily="2" charset="-122"/>
              </a:rPr>
              <a:t>H1</a:t>
            </a:r>
            <a:r>
              <a:rPr lang="zh-CN" altLang="en-US" sz="1800" dirty="0" smtClean="0">
                <a:latin typeface="宋体" pitchFamily="2" charset="-122"/>
              </a:rPr>
              <a:t>单元格</a:t>
            </a:r>
            <a:r>
              <a:rPr lang="zh-CN" altLang="en-US" sz="1800" dirty="0">
                <a:latin typeface="宋体" pitchFamily="2" charset="-122"/>
              </a:rPr>
              <a:t>，将它们合并成一个单元格</a:t>
            </a:r>
            <a:r>
              <a:rPr lang="zh-CN" altLang="en-US" sz="1800" dirty="0" smtClean="0">
                <a:latin typeface="宋体" pitchFamily="2" charset="-122"/>
              </a:rPr>
              <a:t>，再输入</a:t>
            </a:r>
            <a:r>
              <a:rPr lang="zh-CN" altLang="en-US" sz="1800" dirty="0">
                <a:latin typeface="宋体" pitchFamily="2" charset="-122"/>
              </a:rPr>
              <a:t>表格标题</a:t>
            </a:r>
            <a:r>
              <a:rPr lang="zh-CN" altLang="en-US" sz="1800" dirty="0" smtClean="0">
                <a:latin typeface="宋体" pitchFamily="2" charset="-122"/>
              </a:rPr>
              <a:t>。</a:t>
            </a:r>
            <a:endParaRPr lang="en-US" altLang="zh-CN" sz="1800" dirty="0" smtClean="0">
              <a:latin typeface="宋体" pitchFamily="2" charset="-122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zh-CN" altLang="zh-CN" sz="1600" dirty="0">
              <a:latin typeface="宋体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800" dirty="0">
              <a:latin typeface="宋体" pitchFamily="2" charset="-122"/>
            </a:endParaRPr>
          </a:p>
        </p:txBody>
      </p:sp>
      <p:sp>
        <p:nvSpPr>
          <p:cNvPr id="11" name="标题 7"/>
          <p:cNvSpPr txBox="1">
            <a:spLocks/>
          </p:cNvSpPr>
          <p:nvPr/>
        </p:nvSpPr>
        <p:spPr bwMode="auto">
          <a:xfrm>
            <a:off x="-26988" y="338138"/>
            <a:ext cx="91709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kern="0" dirty="0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340768"/>
            <a:ext cx="8081963" cy="511242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13315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316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318" name="矩形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31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32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" name="TextBox 16"/>
          <p:cNvSpPr txBox="1"/>
          <p:nvPr/>
        </p:nvSpPr>
        <p:spPr>
          <a:xfrm>
            <a:off x="958850" y="1628800"/>
            <a:ext cx="7561263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b="1" dirty="0"/>
              <a:t>单元格选择</a:t>
            </a:r>
            <a:r>
              <a:rPr lang="zh-CN" altLang="zh-CN" b="1" dirty="0" smtClean="0"/>
              <a:t>方法</a:t>
            </a:r>
            <a:r>
              <a:rPr lang="zh-CN" altLang="en-US" b="1" dirty="0" smtClean="0"/>
              <a:t>：</a:t>
            </a:r>
            <a:endParaRPr lang="zh-CN" altLang="zh-CN" dirty="0"/>
          </a:p>
          <a:p>
            <a:pPr>
              <a:spcBef>
                <a:spcPts val="0"/>
              </a:spcBef>
              <a:defRPr/>
            </a:pPr>
            <a:r>
              <a:rPr lang="zh-CN" altLang="en-US" dirty="0" smtClean="0"/>
              <a:t>    ►选择</a:t>
            </a:r>
            <a:r>
              <a:rPr lang="zh-CN" altLang="en-US" dirty="0"/>
              <a:t>单个单元格：单击</a:t>
            </a:r>
            <a:endParaRPr lang="en-US" altLang="zh-CN" dirty="0"/>
          </a:p>
          <a:p>
            <a:pPr>
              <a:spcBef>
                <a:spcPts val="0"/>
              </a:spcBef>
              <a:defRPr/>
            </a:pPr>
            <a:r>
              <a:rPr lang="zh-CN" altLang="en-US" dirty="0" smtClean="0"/>
              <a:t>    ►</a:t>
            </a:r>
            <a:r>
              <a:rPr lang="zh-CN" altLang="zh-CN" dirty="0" smtClean="0"/>
              <a:t>选择</a:t>
            </a:r>
            <a:r>
              <a:rPr lang="zh-CN" altLang="zh-CN" dirty="0"/>
              <a:t>不相邻单元格</a:t>
            </a:r>
            <a:r>
              <a:rPr lang="zh-CN" altLang="en-US" dirty="0"/>
              <a:t>：</a:t>
            </a:r>
            <a:r>
              <a:rPr lang="zh-CN" altLang="zh-CN" dirty="0"/>
              <a:t>首先单击要选择的任意一个单元格，然后按住“</a:t>
            </a:r>
            <a:r>
              <a:rPr lang="en-US" altLang="zh-CN" dirty="0"/>
              <a:t>Ctrl</a:t>
            </a:r>
            <a:r>
              <a:rPr lang="zh-CN" altLang="zh-CN" dirty="0"/>
              <a:t>”键的同时单击其他要选择的单元格</a:t>
            </a:r>
            <a:r>
              <a:rPr lang="zh-CN" altLang="en-US" dirty="0"/>
              <a:t>。</a:t>
            </a:r>
            <a:r>
              <a:rPr lang="zh-CN" altLang="zh-CN" dirty="0"/>
              <a:t>一般表示不连续的多个单元格时，每个单元格之间用逗号间隔。</a:t>
            </a:r>
            <a:endParaRPr lang="en-US" altLang="zh-CN" dirty="0"/>
          </a:p>
          <a:p>
            <a:pPr>
              <a:spcBef>
                <a:spcPts val="0"/>
              </a:spcBef>
              <a:defRPr/>
            </a:pPr>
            <a:r>
              <a:rPr lang="zh-CN" altLang="en-US" dirty="0" smtClean="0"/>
              <a:t>    ►</a:t>
            </a:r>
            <a:r>
              <a:rPr lang="zh-CN" altLang="zh-CN" dirty="0" smtClean="0"/>
              <a:t>选择</a:t>
            </a:r>
            <a:r>
              <a:rPr lang="zh-CN" altLang="zh-CN" dirty="0"/>
              <a:t>相邻单元格区域</a:t>
            </a:r>
            <a:r>
              <a:rPr lang="zh-CN" altLang="en-US" dirty="0"/>
              <a:t>：</a:t>
            </a:r>
            <a:r>
              <a:rPr lang="zh-CN" altLang="zh-CN" dirty="0"/>
              <a:t>按下鼠标左键拖过想要选择的单元格，然后释放鼠标即可。或单击要选择区域的第一个单元格，然后按住“</a:t>
            </a:r>
            <a:r>
              <a:rPr lang="en-US" altLang="zh-CN" dirty="0"/>
              <a:t>Shift</a:t>
            </a:r>
            <a:r>
              <a:rPr lang="zh-CN" altLang="zh-CN" dirty="0"/>
              <a:t>”键单击最后一个单元格</a:t>
            </a:r>
            <a:r>
              <a:rPr lang="zh-CN" altLang="en-US" dirty="0"/>
              <a:t>。</a:t>
            </a:r>
            <a:r>
              <a:rPr lang="zh-CN" altLang="zh-CN" dirty="0"/>
              <a:t>一般表示连续的多个单元格时用冒号间隔</a:t>
            </a:r>
            <a:r>
              <a:rPr lang="zh-CN" altLang="en-US" dirty="0"/>
              <a:t>。</a:t>
            </a:r>
            <a:endParaRPr lang="en-US" altLang="zh-CN" dirty="0"/>
          </a:p>
          <a:p>
            <a:pPr>
              <a:spcBef>
                <a:spcPts val="0"/>
              </a:spcBef>
              <a:defRPr/>
            </a:pPr>
            <a:r>
              <a:rPr lang="zh-CN" altLang="en-US" dirty="0" smtClean="0"/>
              <a:t>    ►</a:t>
            </a:r>
            <a:r>
              <a:rPr lang="zh-CN" altLang="zh-CN" dirty="0" smtClean="0"/>
              <a:t>选择</a:t>
            </a:r>
            <a:r>
              <a:rPr lang="zh-CN" altLang="zh-CN" dirty="0"/>
              <a:t>行与列</a:t>
            </a:r>
            <a:r>
              <a:rPr lang="zh-CN" altLang="en-US" dirty="0"/>
              <a:t>：单击行标或列标。</a:t>
            </a:r>
            <a:endParaRPr lang="en-US" altLang="zh-CN" dirty="0"/>
          </a:p>
          <a:p>
            <a:pPr>
              <a:spcBef>
                <a:spcPts val="0"/>
              </a:spcBef>
              <a:defRPr/>
            </a:pPr>
            <a:r>
              <a:rPr lang="zh-CN" altLang="en-US" dirty="0" smtClean="0"/>
              <a:t>    ►</a:t>
            </a:r>
            <a:r>
              <a:rPr lang="zh-CN" altLang="zh-CN" dirty="0" smtClean="0"/>
              <a:t>选择</a:t>
            </a:r>
            <a:r>
              <a:rPr lang="zh-CN" altLang="zh-CN" dirty="0"/>
              <a:t>全部单元格</a:t>
            </a:r>
            <a:r>
              <a:rPr lang="zh-CN" altLang="en-US" dirty="0"/>
              <a:t>：</a:t>
            </a:r>
            <a:r>
              <a:rPr lang="zh-CN" altLang="zh-CN" dirty="0"/>
              <a:t>单击</a:t>
            </a:r>
            <a:r>
              <a:rPr lang="en-US" altLang="zh-CN" dirty="0"/>
              <a:t>A</a:t>
            </a:r>
            <a:r>
              <a:rPr lang="zh-CN" altLang="zh-CN" dirty="0"/>
              <a:t>列左边，第一行上边的单元格</a:t>
            </a:r>
            <a:endParaRPr lang="en-US" altLang="zh-CN" dirty="0"/>
          </a:p>
          <a:p>
            <a:pPr>
              <a:spcBef>
                <a:spcPts val="0"/>
              </a:spcBef>
              <a:defRPr/>
            </a:pPr>
            <a:r>
              <a:rPr lang="zh-CN" altLang="en-US" dirty="0" smtClean="0"/>
              <a:t>    ►</a:t>
            </a:r>
            <a:r>
              <a:rPr lang="zh-CN" altLang="zh-CN" dirty="0" smtClean="0"/>
              <a:t>取消</a:t>
            </a:r>
            <a:r>
              <a:rPr lang="zh-CN" altLang="zh-CN" dirty="0"/>
              <a:t>选定的单元格</a:t>
            </a:r>
            <a:r>
              <a:rPr lang="zh-CN" altLang="en-US" dirty="0"/>
              <a:t>：</a:t>
            </a:r>
            <a:r>
              <a:rPr lang="zh-CN" altLang="zh-CN" dirty="0"/>
              <a:t>在工作表任意处单击可取消选定操作</a:t>
            </a:r>
            <a:r>
              <a:rPr lang="zh-CN" altLang="zh-CN" dirty="0" smtClean="0"/>
              <a:t>。</a:t>
            </a:r>
          </a:p>
          <a:p>
            <a:pPr>
              <a:spcBef>
                <a:spcPts val="0"/>
              </a:spcBef>
              <a:defRPr/>
            </a:pPr>
            <a:r>
              <a:rPr lang="zh-CN" altLang="en-US" b="1" dirty="0" smtClean="0">
                <a:latin typeface="宋体" pitchFamily="2" charset="-122"/>
              </a:rPr>
              <a:t>单元格内容输入方法：</a:t>
            </a:r>
            <a:endParaRPr lang="en-US" altLang="zh-CN" b="1" dirty="0" smtClean="0">
              <a:latin typeface="宋体" pitchFamily="2" charset="-122"/>
            </a:endParaRPr>
          </a:p>
          <a:p>
            <a:pPr>
              <a:spcBef>
                <a:spcPts val="0"/>
              </a:spcBef>
              <a:defRPr/>
            </a:pPr>
            <a:r>
              <a:rPr lang="zh-CN" altLang="en-US" dirty="0" smtClean="0">
                <a:latin typeface="宋体" pitchFamily="2" charset="-122"/>
              </a:rPr>
              <a:t>    单击或者双击某个单元格，即可输入内容，</a:t>
            </a:r>
            <a:r>
              <a:rPr lang="zh-CN" altLang="zh-CN" dirty="0" smtClean="0">
                <a:latin typeface="宋体" pitchFamily="2" charset="-122"/>
              </a:rPr>
              <a:t>一般过多过长过复杂的内容输入时</a:t>
            </a:r>
            <a:r>
              <a:rPr lang="zh-CN" altLang="en-US" dirty="0" smtClean="0">
                <a:latin typeface="宋体" pitchFamily="2" charset="-122"/>
              </a:rPr>
              <a:t>可</a:t>
            </a:r>
            <a:r>
              <a:rPr lang="zh-CN" altLang="zh-CN" dirty="0" smtClean="0">
                <a:latin typeface="宋体" pitchFamily="2" charset="-122"/>
              </a:rPr>
              <a:t>在编辑栏完成。当往某一个单元格输入数据时，你会发现编辑栏中也显示有内容，反之一样。但当你单击某个单元格，编辑栏中显示为无时，说明此单元格无内容。</a:t>
            </a:r>
            <a:endParaRPr lang="en-US" altLang="zh-CN" dirty="0">
              <a:latin typeface="宋体" pitchFamily="2" charset="-122"/>
            </a:endParaRPr>
          </a:p>
        </p:txBody>
      </p:sp>
      <p:sp>
        <p:nvSpPr>
          <p:cNvPr id="9" name="标题 7"/>
          <p:cNvSpPr txBox="1">
            <a:spLocks/>
          </p:cNvSpPr>
          <p:nvPr/>
        </p:nvSpPr>
        <p:spPr bwMode="auto">
          <a:xfrm>
            <a:off x="-26988" y="338138"/>
            <a:ext cx="91709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kern="0" dirty="0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340768"/>
            <a:ext cx="8081963" cy="511242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14345" name="TextBox 12"/>
          <p:cNvSpPr txBox="1">
            <a:spLocks noChangeArrowheads="1"/>
          </p:cNvSpPr>
          <p:nvPr/>
        </p:nvSpPr>
        <p:spPr bwMode="auto">
          <a:xfrm>
            <a:off x="971178" y="1749365"/>
            <a:ext cx="756126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1800" b="1" dirty="0"/>
              <a:t> 1</a:t>
            </a:r>
            <a:r>
              <a:rPr lang="zh-CN" altLang="zh-CN" sz="1800" b="1" dirty="0"/>
              <a:t>．</a:t>
            </a:r>
            <a:r>
              <a:rPr lang="zh-CN" altLang="en-US" sz="1800" b="1" dirty="0"/>
              <a:t>录入表格标题</a:t>
            </a:r>
            <a:endParaRPr lang="en-US" altLang="zh-CN" sz="1800" b="1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zh-CN" sz="1800" dirty="0" smtClean="0">
                <a:latin typeface="宋体" pitchFamily="2" charset="-122"/>
              </a:rPr>
              <a:t>选择</a:t>
            </a:r>
            <a:r>
              <a:rPr lang="zh-CN" altLang="en-US" sz="1800" dirty="0">
                <a:latin typeface="宋体" pitchFamily="2" charset="-122"/>
              </a:rPr>
              <a:t>（</a:t>
            </a:r>
            <a:r>
              <a:rPr lang="en-US" altLang="zh-CN" sz="1800" dirty="0" smtClean="0">
                <a:latin typeface="宋体" pitchFamily="2" charset="-122"/>
              </a:rPr>
              <a:t>A1:H1</a:t>
            </a:r>
            <a:r>
              <a:rPr lang="zh-CN" altLang="en-US" sz="1800" dirty="0">
                <a:latin typeface="宋体" pitchFamily="2" charset="-122"/>
              </a:rPr>
              <a:t>）</a:t>
            </a:r>
            <a:r>
              <a:rPr lang="zh-CN" altLang="zh-CN" sz="1800" dirty="0">
                <a:latin typeface="宋体" pitchFamily="2" charset="-122"/>
              </a:rPr>
              <a:t>单元格区域，单击</a:t>
            </a:r>
            <a:r>
              <a:rPr lang="zh-CN" altLang="zh-CN" sz="1800" dirty="0" smtClean="0">
                <a:latin typeface="宋体" pitchFamily="2" charset="-122"/>
              </a:rPr>
              <a:t>“开始”</a:t>
            </a:r>
            <a:r>
              <a:rPr lang="zh-CN" altLang="en-US" sz="1800" dirty="0" smtClean="0">
                <a:latin typeface="宋体" pitchFamily="2" charset="-122"/>
              </a:rPr>
              <a:t>选项卡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en-US" sz="1800" dirty="0" smtClean="0">
                <a:latin typeface="宋体" pitchFamily="2" charset="-122"/>
              </a:rPr>
              <a:t>“对齐方式”选项组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zh-CN" sz="1800" dirty="0" smtClean="0">
                <a:latin typeface="宋体" pitchFamily="2" charset="-122"/>
              </a:rPr>
              <a:t>“合并后居中”</a:t>
            </a:r>
            <a:r>
              <a:rPr lang="zh-CN" altLang="en-US" sz="1800" dirty="0" smtClean="0">
                <a:latin typeface="宋体" pitchFamily="2" charset="-122"/>
              </a:rPr>
              <a:t>右侧三角按钮，选择</a:t>
            </a:r>
            <a:r>
              <a:rPr lang="zh-CN" altLang="zh-CN" sz="1800" dirty="0" smtClean="0">
                <a:latin typeface="宋体" pitchFamily="2" charset="-122"/>
              </a:rPr>
              <a:t>“合并后居中”命令合并</a:t>
            </a:r>
            <a:r>
              <a:rPr lang="zh-CN" altLang="zh-CN" sz="1800" dirty="0">
                <a:latin typeface="宋体" pitchFamily="2" charset="-122"/>
              </a:rPr>
              <a:t>单元格并居中标题文字</a:t>
            </a:r>
            <a:r>
              <a:rPr lang="zh-CN" altLang="en-US" sz="1800" dirty="0">
                <a:latin typeface="宋体" pitchFamily="2" charset="-122"/>
              </a:rPr>
              <a:t>，</a:t>
            </a:r>
            <a:r>
              <a:rPr lang="zh-CN" altLang="zh-CN" sz="1800" dirty="0">
                <a:latin typeface="宋体" pitchFamily="2" charset="-122"/>
              </a:rPr>
              <a:t>在</a:t>
            </a:r>
            <a:r>
              <a:rPr lang="zh-CN" altLang="en-US" sz="1800" dirty="0">
                <a:latin typeface="宋体" pitchFamily="2" charset="-122"/>
              </a:rPr>
              <a:t>合并的</a:t>
            </a:r>
            <a:r>
              <a:rPr lang="zh-CN" altLang="zh-CN" sz="1800" dirty="0">
                <a:latin typeface="宋体" pitchFamily="2" charset="-122"/>
              </a:rPr>
              <a:t>单元格中输入</a:t>
            </a:r>
            <a:r>
              <a:rPr lang="zh-CN" altLang="zh-CN" sz="1800" dirty="0" smtClean="0">
                <a:latin typeface="宋体" pitchFamily="2" charset="-122"/>
              </a:rPr>
              <a:t>“</a:t>
            </a:r>
            <a:r>
              <a:rPr lang="az-Cyrl-AZ" altLang="zh-CN" sz="1800" b="1" dirty="0">
                <a:ea typeface="宋体"/>
              </a:rPr>
              <a:t>ххх</a:t>
            </a:r>
            <a:r>
              <a:rPr lang="zh-CN" altLang="en-US" sz="1800" dirty="0" smtClean="0">
                <a:latin typeface="宋体" pitchFamily="2" charset="-122"/>
              </a:rPr>
              <a:t>班</a:t>
            </a:r>
            <a:r>
              <a:rPr lang="zh-CN" altLang="zh-CN" sz="1800" dirty="0" smtClean="0">
                <a:latin typeface="宋体" pitchFamily="2" charset="-122"/>
              </a:rPr>
              <a:t>学生</a:t>
            </a:r>
            <a:r>
              <a:rPr lang="zh-CN" altLang="zh-CN" sz="1800" dirty="0">
                <a:latin typeface="宋体" pitchFamily="2" charset="-122"/>
              </a:rPr>
              <a:t>基本信息</a:t>
            </a:r>
            <a:r>
              <a:rPr lang="zh-CN" altLang="zh-CN" sz="1800" dirty="0" smtClean="0">
                <a:latin typeface="宋体" pitchFamily="2" charset="-122"/>
              </a:rPr>
              <a:t>情况表”</a:t>
            </a:r>
            <a:r>
              <a:rPr lang="zh-CN" altLang="en-US" sz="1800" dirty="0" smtClean="0">
                <a:latin typeface="宋体" pitchFamily="2" charset="-122"/>
              </a:rPr>
              <a:t>，如</a:t>
            </a:r>
            <a:r>
              <a:rPr lang="zh-CN" altLang="en-US" sz="1800" dirty="0">
                <a:latin typeface="宋体" pitchFamily="2" charset="-122"/>
              </a:rPr>
              <a:t>图所</a:t>
            </a:r>
            <a:r>
              <a:rPr lang="zh-CN" altLang="en-US" sz="1800" dirty="0" smtClean="0">
                <a:latin typeface="宋体" pitchFamily="2" charset="-122"/>
              </a:rPr>
              <a:t>示</a:t>
            </a:r>
            <a:r>
              <a:rPr lang="zh-CN" altLang="zh-CN" sz="1800" dirty="0" smtClean="0">
                <a:latin typeface="宋体" pitchFamily="2" charset="-122"/>
              </a:rPr>
              <a:t>。</a:t>
            </a:r>
            <a:endParaRPr lang="zh-CN" altLang="zh-CN" sz="1800" dirty="0">
              <a:latin typeface="宋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0" t="6827" r="51186" b="69769"/>
          <a:stretch/>
        </p:blipFill>
        <p:spPr bwMode="auto">
          <a:xfrm>
            <a:off x="3364710" y="3308573"/>
            <a:ext cx="3483616" cy="171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129928" y="5108773"/>
            <a:ext cx="6466621" cy="7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zh-CN" sz="1800" b="1" dirty="0"/>
              <a:t>2</a:t>
            </a:r>
            <a:r>
              <a:rPr lang="zh-CN" altLang="zh-CN" sz="1800" b="1" dirty="0" smtClean="0"/>
              <a:t>．</a:t>
            </a:r>
            <a:r>
              <a:rPr lang="zh-CN" altLang="en-US" sz="1800" b="1" dirty="0" smtClean="0"/>
              <a:t>录入表格</a:t>
            </a:r>
            <a:r>
              <a:rPr lang="zh-CN" altLang="en-US" sz="1800" b="1" dirty="0"/>
              <a:t>表</a:t>
            </a:r>
            <a:r>
              <a:rPr lang="zh-CN" altLang="en-US" sz="1800" b="1" dirty="0" smtClean="0"/>
              <a:t>头</a:t>
            </a:r>
            <a:endParaRPr lang="en-US" altLang="zh-CN" sz="1800" b="1" dirty="0"/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zh-CN" sz="1800" dirty="0" smtClean="0"/>
              <a:t>在</a:t>
            </a:r>
            <a:r>
              <a:rPr lang="zh-CN" altLang="zh-CN" sz="1800" dirty="0"/>
              <a:t>工作表</a:t>
            </a:r>
            <a:r>
              <a:rPr lang="en-US" altLang="zh-CN" sz="1800" dirty="0" smtClean="0"/>
              <a:t>A2:H2</a:t>
            </a:r>
            <a:r>
              <a:rPr lang="zh-CN" altLang="zh-CN" sz="1800" dirty="0"/>
              <a:t>单元格中录入表格中各列数据的列头</a:t>
            </a:r>
            <a:r>
              <a:rPr lang="zh-CN" altLang="zh-CN" sz="1800" dirty="0" smtClean="0"/>
              <a:t>文字</a:t>
            </a:r>
            <a:r>
              <a:rPr lang="zh-CN" altLang="en-US" sz="1600" dirty="0" smtClean="0"/>
              <a:t>。</a:t>
            </a:r>
            <a:endParaRPr lang="zh-CN" altLang="zh-CN" sz="1800" dirty="0"/>
          </a:p>
        </p:txBody>
      </p:sp>
      <p:sp>
        <p:nvSpPr>
          <p:cNvPr id="13" name="标题 7"/>
          <p:cNvSpPr txBox="1">
            <a:spLocks/>
          </p:cNvSpPr>
          <p:nvPr/>
        </p:nvSpPr>
        <p:spPr bwMode="auto">
          <a:xfrm>
            <a:off x="-26988" y="338138"/>
            <a:ext cx="91709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kern="0" dirty="0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340768"/>
            <a:ext cx="8081963" cy="511242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16387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6388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6389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6390" name="矩形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6391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6392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6393" name="TextBox 12"/>
          <p:cNvSpPr txBox="1">
            <a:spLocks noChangeArrowheads="1"/>
          </p:cNvSpPr>
          <p:nvPr/>
        </p:nvSpPr>
        <p:spPr bwMode="auto">
          <a:xfrm>
            <a:off x="927100" y="1774591"/>
            <a:ext cx="7561263" cy="337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zh-CN" sz="1800" b="1" dirty="0" smtClean="0"/>
              <a:t>3.  </a:t>
            </a:r>
            <a:r>
              <a:rPr lang="zh-CN" altLang="en-US" sz="1800" b="1" dirty="0" smtClean="0"/>
              <a:t>录入学生信息数据</a:t>
            </a:r>
            <a:endParaRPr lang="en-US" altLang="zh-CN" sz="1800" b="1" dirty="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zh-CN" sz="1800" b="1" dirty="0"/>
              <a:t>（</a:t>
            </a:r>
            <a:r>
              <a:rPr lang="en-US" altLang="zh-CN" sz="1800" b="1" dirty="0"/>
              <a:t>1</a:t>
            </a:r>
            <a:r>
              <a:rPr lang="zh-CN" altLang="zh-CN" sz="1800" b="1" dirty="0"/>
              <a:t>）输入学号列</a:t>
            </a: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800" dirty="0" smtClean="0">
                <a:latin typeface="宋体" pitchFamily="2" charset="-122"/>
              </a:rPr>
              <a:t>    利用填充柄迅速完成学号列的输入</a:t>
            </a:r>
            <a:endParaRPr lang="en-US" altLang="zh-CN" sz="1800" dirty="0" smtClean="0">
              <a:latin typeface="宋体" pitchFamily="2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800" dirty="0" smtClean="0">
                <a:latin typeface="宋体" pitchFamily="2" charset="-122"/>
              </a:rPr>
              <a:t>    </a:t>
            </a:r>
            <a:r>
              <a:rPr lang="zh-CN" altLang="zh-CN" sz="1800" dirty="0" smtClean="0">
                <a:latin typeface="宋体" pitchFamily="2" charset="-122"/>
              </a:rPr>
              <a:t>填充柄</a:t>
            </a:r>
            <a:r>
              <a:rPr lang="zh-CN" altLang="en-US" sz="1800" dirty="0" smtClean="0">
                <a:latin typeface="宋体" pitchFamily="2" charset="-122"/>
              </a:rPr>
              <a:t>是</a:t>
            </a:r>
            <a:r>
              <a:rPr lang="zh-CN" altLang="zh-CN" sz="1800" dirty="0" smtClean="0">
                <a:latin typeface="宋体" pitchFamily="2" charset="-122"/>
              </a:rPr>
              <a:t>活动</a:t>
            </a:r>
            <a:r>
              <a:rPr lang="zh-CN" altLang="zh-CN" sz="1800" dirty="0">
                <a:latin typeface="宋体" pitchFamily="2" charset="-122"/>
              </a:rPr>
              <a:t>单元格右下角的小方块，当用户将鼠标定位到填充柄上时，鼠标指针变为实心“＋”，拖动它可将活动单元格的数据复制到其他单元格中。在输入计算公式、函数时填充柄非常有用</a:t>
            </a:r>
            <a:r>
              <a:rPr lang="zh-CN" altLang="zh-CN" sz="1800" dirty="0" smtClean="0">
                <a:latin typeface="宋体" pitchFamily="2" charset="-122"/>
              </a:rPr>
              <a:t>。</a:t>
            </a:r>
            <a:r>
              <a:rPr lang="en-US" altLang="zh-CN" sz="1800" b="1" dirty="0" smtClean="0"/>
              <a:t>    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/>
              <a:t>        </a:t>
            </a:r>
            <a:r>
              <a:rPr lang="zh-CN" altLang="zh-CN" sz="1800" dirty="0" smtClean="0"/>
              <a:t>操作方法</a:t>
            </a:r>
            <a:r>
              <a:rPr lang="zh-CN" altLang="zh-CN" sz="1800" dirty="0"/>
              <a:t>：单击</a:t>
            </a:r>
            <a:r>
              <a:rPr lang="zh-CN" altLang="en-US" sz="1800" dirty="0"/>
              <a:t>选中</a:t>
            </a:r>
            <a:r>
              <a:rPr lang="en-US" altLang="zh-CN" sz="1800" dirty="0"/>
              <a:t>A3</a:t>
            </a:r>
            <a:r>
              <a:rPr lang="zh-CN" altLang="zh-CN" sz="1800" dirty="0"/>
              <a:t>单元格，输入数字“</a:t>
            </a:r>
            <a:r>
              <a:rPr lang="en-US" altLang="zh-CN" sz="1800" dirty="0"/>
              <a:t>20120101</a:t>
            </a:r>
            <a:r>
              <a:rPr lang="zh-CN" altLang="zh-CN" sz="1800" dirty="0"/>
              <a:t>”回车，然后单击</a:t>
            </a:r>
            <a:r>
              <a:rPr lang="en-US" altLang="zh-CN" sz="1800" dirty="0" smtClean="0"/>
              <a:t>A3</a:t>
            </a:r>
            <a:r>
              <a:rPr lang="zh-CN" altLang="zh-CN" sz="1800" dirty="0" smtClean="0"/>
              <a:t>单元格，</a:t>
            </a:r>
            <a:r>
              <a:rPr lang="zh-CN" altLang="en-US" sz="1800" dirty="0" smtClean="0"/>
              <a:t>按住</a:t>
            </a:r>
            <a:r>
              <a:rPr lang="en-US" altLang="zh-CN" sz="1800" dirty="0" smtClean="0"/>
              <a:t>Ctrl</a:t>
            </a:r>
            <a:r>
              <a:rPr lang="zh-CN" altLang="en-US" sz="1800" dirty="0" smtClean="0"/>
              <a:t>键的同时</a:t>
            </a:r>
            <a:r>
              <a:rPr lang="zh-CN" altLang="zh-CN" sz="1800" dirty="0" smtClean="0"/>
              <a:t>拖动</a:t>
            </a:r>
            <a:r>
              <a:rPr lang="zh-CN" altLang="zh-CN" sz="1800" dirty="0"/>
              <a:t>选中单元格右下角的填充柄，拖动至</a:t>
            </a:r>
            <a:r>
              <a:rPr lang="en-US" altLang="zh-CN" sz="1800" dirty="0" smtClean="0"/>
              <a:t>A32</a:t>
            </a:r>
            <a:r>
              <a:rPr lang="zh-CN" altLang="zh-CN" sz="1800" dirty="0" smtClean="0"/>
              <a:t>单元格</a:t>
            </a:r>
            <a:r>
              <a:rPr lang="zh-CN" altLang="zh-CN" sz="1800" dirty="0"/>
              <a:t>，完成学号列输入。</a:t>
            </a:r>
            <a:r>
              <a:rPr lang="zh-CN" altLang="en-US" sz="1800" dirty="0"/>
              <a:t>（注意对齐方式</a:t>
            </a:r>
            <a:r>
              <a:rPr lang="zh-CN" altLang="en-US" sz="1800" dirty="0" smtClean="0"/>
              <a:t>）</a:t>
            </a:r>
            <a:endParaRPr lang="en-US" altLang="zh-CN" sz="1800" dirty="0"/>
          </a:p>
        </p:txBody>
      </p:sp>
      <p:sp>
        <p:nvSpPr>
          <p:cNvPr id="11" name="标题 7"/>
          <p:cNvSpPr txBox="1">
            <a:spLocks/>
          </p:cNvSpPr>
          <p:nvPr/>
        </p:nvSpPr>
        <p:spPr bwMode="auto">
          <a:xfrm>
            <a:off x="-26988" y="338138"/>
            <a:ext cx="91709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kern="0" dirty="0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340768"/>
            <a:ext cx="8081963" cy="511242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16387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6388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6389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6390" name="矩形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6391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6392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6393" name="TextBox 12"/>
          <p:cNvSpPr txBox="1">
            <a:spLocks noChangeArrowheads="1"/>
          </p:cNvSpPr>
          <p:nvPr/>
        </p:nvSpPr>
        <p:spPr bwMode="auto">
          <a:xfrm>
            <a:off x="927099" y="2249484"/>
            <a:ext cx="7677349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zh-CN" sz="1800" b="1" dirty="0" smtClean="0"/>
              <a:t>（</a:t>
            </a:r>
            <a:r>
              <a:rPr lang="en-US" altLang="zh-CN" sz="1800" b="1" dirty="0"/>
              <a:t>2</a:t>
            </a:r>
            <a:r>
              <a:rPr lang="zh-CN" altLang="zh-CN" sz="1800" b="1" dirty="0"/>
              <a:t>）</a:t>
            </a:r>
            <a:r>
              <a:rPr lang="zh-CN" altLang="en-US" sz="1800" b="1" dirty="0"/>
              <a:t>输入</a:t>
            </a:r>
            <a:r>
              <a:rPr lang="zh-CN" altLang="en-US" sz="1800" b="1" dirty="0" smtClean="0"/>
              <a:t>姓名列</a:t>
            </a:r>
            <a:endParaRPr lang="en-US" altLang="zh-CN" sz="1800" b="1" dirty="0" smtClean="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/>
              <a:t>          直接</a:t>
            </a:r>
            <a:r>
              <a:rPr lang="zh-CN" altLang="en-US" sz="1800" dirty="0"/>
              <a:t>输入。（注意对齐方式）</a:t>
            </a:r>
            <a:endParaRPr lang="zh-CN" altLang="zh-CN" sz="1800" dirty="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zh-CN" sz="1800" b="1" dirty="0"/>
              <a:t>（</a:t>
            </a:r>
            <a:r>
              <a:rPr lang="en-US" altLang="zh-CN" sz="1800" b="1" dirty="0"/>
              <a:t>3</a:t>
            </a:r>
            <a:r>
              <a:rPr lang="zh-CN" altLang="zh-CN" sz="1800" b="1" dirty="0"/>
              <a:t>）输入性别列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/>
              <a:t>          </a:t>
            </a:r>
            <a:r>
              <a:rPr lang="zh-CN" altLang="zh-CN" sz="1800" dirty="0" smtClean="0"/>
              <a:t>操作方法</a:t>
            </a:r>
            <a:r>
              <a:rPr lang="zh-CN" altLang="zh-CN" sz="1800" dirty="0"/>
              <a:t>：先</a:t>
            </a:r>
            <a:r>
              <a:rPr lang="zh-CN" altLang="en-US" sz="1800" dirty="0"/>
              <a:t>统计</a:t>
            </a:r>
            <a:r>
              <a:rPr lang="zh-CN" altLang="en-US" sz="1800" dirty="0" smtClean="0"/>
              <a:t>所有性别为男性的单元格，</a:t>
            </a:r>
            <a:r>
              <a:rPr lang="zh-CN" altLang="zh-CN" sz="1800" dirty="0" smtClean="0"/>
              <a:t>依次选中</a:t>
            </a:r>
            <a:r>
              <a:rPr lang="zh-CN" altLang="en-US" sz="1800" dirty="0"/>
              <a:t>这些</a:t>
            </a:r>
            <a:r>
              <a:rPr lang="zh-CN" altLang="zh-CN" sz="1800" dirty="0" smtClean="0"/>
              <a:t>单元格</a:t>
            </a:r>
            <a:r>
              <a:rPr lang="zh-CN" altLang="zh-CN" sz="1800" dirty="0"/>
              <a:t>，在选中的最后一个单元格内输入“男”字，然后按住</a:t>
            </a:r>
            <a:r>
              <a:rPr lang="en-US" altLang="zh-CN" sz="1800" dirty="0" err="1"/>
              <a:t>Ctrl+Enter</a:t>
            </a:r>
            <a:r>
              <a:rPr lang="zh-CN" altLang="zh-CN" sz="1800" dirty="0"/>
              <a:t>键，即可在选中的单元格输入“男”字，一次性完成输入。其他性别为“女”的单元格按此同样方法进行输入。</a:t>
            </a:r>
          </a:p>
        </p:txBody>
      </p:sp>
      <p:sp>
        <p:nvSpPr>
          <p:cNvPr id="11" name="标题 7"/>
          <p:cNvSpPr txBox="1">
            <a:spLocks/>
          </p:cNvSpPr>
          <p:nvPr/>
        </p:nvSpPr>
        <p:spPr bwMode="auto">
          <a:xfrm>
            <a:off x="-26988" y="338138"/>
            <a:ext cx="91709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kern="0" dirty="0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</p:spTree>
    <p:extLst>
      <p:ext uri="{BB962C8B-B14F-4D97-AF65-F5344CB8AC3E}">
        <p14:creationId xmlns:p14="http://schemas.microsoft.com/office/powerpoint/2010/main" val="1915699639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268760"/>
            <a:ext cx="8081963" cy="518442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17411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2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3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4" name="矩形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5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6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927100" y="1652490"/>
            <a:ext cx="7677150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zh-CN" sz="1800" b="1" dirty="0" smtClean="0"/>
              <a:t>（</a:t>
            </a:r>
            <a:r>
              <a:rPr lang="en-US" altLang="zh-CN" sz="1800" b="1" dirty="0"/>
              <a:t>4</a:t>
            </a:r>
            <a:r>
              <a:rPr lang="zh-CN" altLang="zh-CN" sz="1800" b="1" dirty="0"/>
              <a:t>）输入出生年月列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800" dirty="0" smtClean="0"/>
              <a:t>       </a:t>
            </a:r>
            <a:r>
              <a:rPr lang="zh-CN" altLang="zh-CN" sz="1800" dirty="0" smtClean="0"/>
              <a:t>操作方法</a:t>
            </a:r>
            <a:r>
              <a:rPr lang="zh-CN" altLang="zh-CN" sz="1800" dirty="0"/>
              <a:t>：首先选中</a:t>
            </a:r>
            <a:r>
              <a:rPr lang="en-US" altLang="zh-CN" sz="1800" dirty="0" smtClean="0"/>
              <a:t>D3:D32</a:t>
            </a:r>
            <a:r>
              <a:rPr lang="zh-CN" altLang="zh-CN" sz="1800" dirty="0"/>
              <a:t>单元格，然后右击鼠标执行快捷菜单“设置单元格格式”命令，在弹出的对话框中，单击“数字”选项卡，选中“日期”分类，类型选择为</a:t>
            </a:r>
            <a:r>
              <a:rPr lang="zh-CN" altLang="zh-CN" sz="1800" dirty="0" smtClean="0"/>
              <a:t>“</a:t>
            </a:r>
            <a:r>
              <a:rPr lang="zh-CN" altLang="en-US" sz="1800" dirty="0" smtClean="0"/>
              <a:t>*</a:t>
            </a:r>
            <a:r>
              <a:rPr lang="en-US" altLang="zh-CN" sz="1800" dirty="0" smtClean="0"/>
              <a:t>2001</a:t>
            </a:r>
            <a:r>
              <a:rPr lang="zh-CN" altLang="en-US" sz="1800" dirty="0" smtClean="0"/>
              <a:t>年</a:t>
            </a:r>
            <a:r>
              <a:rPr lang="en-US" altLang="zh-CN" sz="1800" dirty="0" smtClean="0"/>
              <a:t>3</a:t>
            </a:r>
            <a:r>
              <a:rPr lang="zh-CN" altLang="en-US" sz="1800" dirty="0" smtClean="0"/>
              <a:t>月</a:t>
            </a:r>
            <a:r>
              <a:rPr lang="en-US" altLang="zh-CN" sz="1800" dirty="0" smtClean="0"/>
              <a:t>14</a:t>
            </a:r>
            <a:r>
              <a:rPr lang="zh-CN" altLang="en-US" sz="1800" dirty="0" smtClean="0"/>
              <a:t>日</a:t>
            </a:r>
            <a:r>
              <a:rPr lang="zh-CN" altLang="zh-CN" sz="1800" dirty="0" smtClean="0"/>
              <a:t>”</a:t>
            </a:r>
            <a:r>
              <a:rPr lang="zh-CN" altLang="zh-CN" sz="1800" dirty="0"/>
              <a:t>格式，如下图所示。再在</a:t>
            </a:r>
            <a:r>
              <a:rPr lang="en-US" altLang="zh-CN" sz="1800" dirty="0" smtClean="0"/>
              <a:t>D3:D32</a:t>
            </a:r>
            <a:r>
              <a:rPr lang="zh-CN" altLang="zh-CN" sz="1800" dirty="0"/>
              <a:t>单元格输入相应</a:t>
            </a:r>
            <a:r>
              <a:rPr lang="zh-CN" altLang="zh-CN" sz="1800" dirty="0" smtClean="0"/>
              <a:t>数据</a:t>
            </a:r>
            <a:r>
              <a:rPr lang="zh-CN" altLang="en-US" sz="1800" dirty="0" smtClean="0"/>
              <a:t>。（</a:t>
            </a:r>
            <a:r>
              <a:rPr lang="zh-CN" altLang="en-US" sz="1800" dirty="0"/>
              <a:t>注意对齐方式）</a:t>
            </a:r>
            <a:endParaRPr lang="zh-CN" altLang="zh-CN" sz="1800" dirty="0"/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zh-CN" altLang="zh-CN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1" t="19068" r="28167" b="24414"/>
          <a:stretch/>
        </p:blipFill>
        <p:spPr bwMode="auto">
          <a:xfrm>
            <a:off x="2592103" y="3247377"/>
            <a:ext cx="4212145" cy="291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7"/>
          <p:cNvSpPr txBox="1">
            <a:spLocks/>
          </p:cNvSpPr>
          <p:nvPr/>
        </p:nvSpPr>
        <p:spPr bwMode="auto">
          <a:xfrm>
            <a:off x="-26988" y="338138"/>
            <a:ext cx="91709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kern="0" dirty="0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268760"/>
            <a:ext cx="8081963" cy="518442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18435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436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43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438" name="矩形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43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44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935038" y="1628800"/>
            <a:ext cx="7677150" cy="405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 smtClean="0"/>
              <a:t>（</a:t>
            </a:r>
            <a:r>
              <a:rPr lang="en-US" altLang="zh-CN" sz="1800" b="1" dirty="0" smtClean="0"/>
              <a:t>5</a:t>
            </a:r>
            <a:r>
              <a:rPr lang="zh-CN" altLang="en-US" sz="1800" b="1" dirty="0" smtClean="0"/>
              <a:t>）</a:t>
            </a:r>
            <a:r>
              <a:rPr lang="zh-CN" altLang="zh-CN" sz="1800" b="1" dirty="0" smtClean="0"/>
              <a:t>输入</a:t>
            </a:r>
            <a:r>
              <a:rPr lang="zh-CN" altLang="en-US" sz="1800" b="1" dirty="0" smtClean="0"/>
              <a:t>籍贯</a:t>
            </a:r>
            <a:r>
              <a:rPr lang="zh-CN" altLang="zh-CN" sz="1800" b="1" dirty="0" smtClean="0"/>
              <a:t>列</a:t>
            </a:r>
            <a:endParaRPr lang="zh-CN" altLang="zh-CN" sz="1800" b="1" dirty="0"/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/>
              <a:t>       </a:t>
            </a:r>
            <a:r>
              <a:rPr lang="zh-CN" altLang="zh-CN" sz="1800" dirty="0" smtClean="0"/>
              <a:t>操作方法：</a:t>
            </a:r>
            <a:r>
              <a:rPr lang="zh-CN" altLang="en-US" sz="1800" dirty="0" smtClean="0"/>
              <a:t>可按照性别列的输入方法来录入数据。这里还介绍另外两种方法：</a:t>
            </a:r>
            <a:endParaRPr lang="en-US" altLang="zh-CN" sz="1800" dirty="0" smtClean="0"/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        </a:t>
            </a:r>
            <a:r>
              <a:rPr lang="en-US" altLang="zh-CN" sz="1800" dirty="0" smtClean="0">
                <a:latin typeface="宋体"/>
                <a:ea typeface="宋体"/>
              </a:rPr>
              <a:t>①</a:t>
            </a:r>
            <a:r>
              <a:rPr lang="zh-CN" altLang="en-US" sz="1800" dirty="0" smtClean="0">
                <a:latin typeface="宋体"/>
                <a:ea typeface="宋体"/>
              </a:rPr>
              <a:t>若连续的单元格中内容相同，可利用填充柄来完成输入，如</a:t>
            </a:r>
            <a:r>
              <a:rPr lang="en-US" altLang="zh-CN" sz="1800" dirty="0" smtClean="0">
                <a:latin typeface="宋体"/>
                <a:ea typeface="宋体"/>
              </a:rPr>
              <a:t>E6</a:t>
            </a:r>
            <a:r>
              <a:rPr lang="zh-CN" altLang="en-US" sz="1800" dirty="0" smtClean="0">
                <a:latin typeface="宋体"/>
                <a:ea typeface="宋体"/>
              </a:rPr>
              <a:t>单元格中输入“湖南”，可选定</a:t>
            </a:r>
            <a:r>
              <a:rPr lang="en-US" altLang="zh-CN" sz="1800" dirty="0" smtClean="0">
                <a:latin typeface="宋体"/>
                <a:ea typeface="宋体"/>
              </a:rPr>
              <a:t>E6</a:t>
            </a:r>
            <a:r>
              <a:rPr lang="zh-CN" altLang="en-US" sz="1800" dirty="0" smtClean="0">
                <a:latin typeface="宋体"/>
                <a:ea typeface="宋体"/>
              </a:rPr>
              <a:t>单元格，拖动填充柄至</a:t>
            </a:r>
            <a:r>
              <a:rPr lang="en-US" altLang="zh-CN" sz="1800" dirty="0" smtClean="0">
                <a:latin typeface="宋体"/>
                <a:ea typeface="宋体"/>
              </a:rPr>
              <a:t>E7</a:t>
            </a:r>
            <a:r>
              <a:rPr lang="zh-CN" altLang="en-US" sz="1800" dirty="0" smtClean="0">
                <a:latin typeface="宋体"/>
                <a:ea typeface="宋体"/>
              </a:rPr>
              <a:t>单元格，则</a:t>
            </a:r>
            <a:r>
              <a:rPr lang="en-US" altLang="zh-CN" sz="1800" dirty="0" smtClean="0">
                <a:latin typeface="宋体"/>
                <a:ea typeface="宋体"/>
              </a:rPr>
              <a:t>E7</a:t>
            </a:r>
            <a:r>
              <a:rPr lang="zh-CN" altLang="en-US" sz="1800" dirty="0" smtClean="0">
                <a:latin typeface="宋体"/>
                <a:ea typeface="宋体"/>
              </a:rPr>
              <a:t>单元格中将复制</a:t>
            </a:r>
            <a:r>
              <a:rPr lang="en-US" altLang="zh-CN" sz="1800" dirty="0" smtClean="0">
                <a:latin typeface="宋体"/>
                <a:ea typeface="宋体"/>
              </a:rPr>
              <a:t>E6</a:t>
            </a:r>
            <a:r>
              <a:rPr lang="zh-CN" altLang="en-US" sz="1800" dirty="0" smtClean="0">
                <a:latin typeface="宋体"/>
                <a:ea typeface="宋体"/>
              </a:rPr>
              <a:t>单元格中的内容。</a:t>
            </a:r>
            <a:endParaRPr lang="en-US" altLang="zh-CN" sz="1800" dirty="0" smtClean="0">
              <a:latin typeface="宋体"/>
              <a:ea typeface="宋体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宋体"/>
                <a:ea typeface="宋体"/>
              </a:rPr>
              <a:t> </a:t>
            </a:r>
            <a:r>
              <a:rPr lang="en-US" altLang="zh-CN" sz="1800" dirty="0" smtClean="0">
                <a:latin typeface="宋体"/>
                <a:ea typeface="宋体"/>
              </a:rPr>
              <a:t>    ②</a:t>
            </a:r>
            <a:r>
              <a:rPr lang="zh-CN" altLang="en-US" sz="1800" dirty="0" smtClean="0">
                <a:latin typeface="宋体"/>
                <a:ea typeface="宋体"/>
              </a:rPr>
              <a:t>将某单元格中的内容复制后粘贴到其他内容与之相同的单元格中。如在</a:t>
            </a:r>
            <a:r>
              <a:rPr lang="en-US" altLang="zh-CN" sz="1800" dirty="0" smtClean="0">
                <a:latin typeface="宋体"/>
                <a:ea typeface="宋体"/>
              </a:rPr>
              <a:t>E3</a:t>
            </a:r>
            <a:r>
              <a:rPr lang="zh-CN" altLang="en-US" sz="1800" dirty="0" smtClean="0">
                <a:latin typeface="宋体"/>
                <a:ea typeface="宋体"/>
              </a:rPr>
              <a:t>单元格中输入“湖南”，可选定</a:t>
            </a:r>
            <a:r>
              <a:rPr lang="en-US" altLang="zh-CN" sz="1800" dirty="0" smtClean="0">
                <a:latin typeface="宋体"/>
                <a:ea typeface="宋体"/>
              </a:rPr>
              <a:t>E3</a:t>
            </a:r>
            <a:r>
              <a:rPr lang="zh-CN" altLang="en-US" sz="1800" dirty="0" smtClean="0">
                <a:latin typeface="宋体"/>
                <a:ea typeface="宋体"/>
              </a:rPr>
              <a:t>单元格，点右键，在快捷菜单中选择“复制”命令，再选定其他也要输入“湖南”的单元格，如</a:t>
            </a:r>
            <a:r>
              <a:rPr lang="en-US" altLang="zh-CN" sz="1800" dirty="0" smtClean="0">
                <a:latin typeface="宋体"/>
                <a:ea typeface="宋体"/>
              </a:rPr>
              <a:t>E6</a:t>
            </a:r>
            <a:r>
              <a:rPr lang="zh-CN" altLang="en-US" sz="1800" dirty="0" smtClean="0">
                <a:latin typeface="宋体"/>
                <a:ea typeface="宋体"/>
              </a:rPr>
              <a:t>、</a:t>
            </a:r>
            <a:r>
              <a:rPr lang="en-US" altLang="zh-CN" sz="1800" dirty="0" smtClean="0">
                <a:latin typeface="宋体"/>
                <a:ea typeface="宋体"/>
              </a:rPr>
              <a:t>E7</a:t>
            </a:r>
            <a:r>
              <a:rPr lang="zh-CN" altLang="en-US" sz="1800" dirty="0" smtClean="0">
                <a:latin typeface="宋体"/>
                <a:ea typeface="宋体"/>
              </a:rPr>
              <a:t>等，点右键，在快捷菜单中选择“粘贴选项”中的“粘贴”命令，则</a:t>
            </a:r>
            <a:r>
              <a:rPr lang="en-US" altLang="zh-CN" sz="1800" dirty="0" smtClean="0">
                <a:latin typeface="宋体"/>
                <a:ea typeface="宋体"/>
              </a:rPr>
              <a:t>E6</a:t>
            </a:r>
            <a:r>
              <a:rPr lang="zh-CN" altLang="en-US" sz="1800" dirty="0" smtClean="0">
                <a:latin typeface="宋体"/>
                <a:ea typeface="宋体"/>
              </a:rPr>
              <a:t>、</a:t>
            </a:r>
            <a:r>
              <a:rPr lang="en-US" altLang="zh-CN" sz="1800" dirty="0" smtClean="0">
                <a:latin typeface="宋体"/>
                <a:ea typeface="宋体"/>
              </a:rPr>
              <a:t>E7</a:t>
            </a:r>
            <a:r>
              <a:rPr lang="zh-CN" altLang="en-US" sz="1800" dirty="0" smtClean="0">
                <a:latin typeface="宋体"/>
                <a:ea typeface="宋体"/>
              </a:rPr>
              <a:t>等单元格中的内容即为“湖南”。</a:t>
            </a:r>
            <a:endParaRPr lang="zh-CN" altLang="zh-CN" sz="1800" dirty="0"/>
          </a:p>
        </p:txBody>
      </p:sp>
      <p:sp>
        <p:nvSpPr>
          <p:cNvPr id="11" name="标题 7"/>
          <p:cNvSpPr txBox="1">
            <a:spLocks/>
          </p:cNvSpPr>
          <p:nvPr/>
        </p:nvSpPr>
        <p:spPr bwMode="auto">
          <a:xfrm>
            <a:off x="-26988" y="338138"/>
            <a:ext cx="91709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kern="0" dirty="0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268760"/>
            <a:ext cx="8081963" cy="518442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18435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436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43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438" name="矩形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44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899592" y="1608182"/>
            <a:ext cx="7525394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 smtClean="0"/>
              <a:t>（</a:t>
            </a:r>
            <a:r>
              <a:rPr lang="en-US" altLang="zh-CN" sz="1800" b="1" dirty="0" smtClean="0"/>
              <a:t>6</a:t>
            </a:r>
            <a:r>
              <a:rPr lang="zh-CN" altLang="en-US" sz="1800" b="1" dirty="0" smtClean="0"/>
              <a:t>）</a:t>
            </a:r>
            <a:r>
              <a:rPr lang="zh-CN" altLang="zh-CN" sz="1800" b="1" dirty="0"/>
              <a:t>输入</a:t>
            </a:r>
            <a:r>
              <a:rPr lang="zh-CN" altLang="zh-CN" sz="1800" b="1" dirty="0" smtClean="0"/>
              <a:t>寝室</a:t>
            </a:r>
            <a:r>
              <a:rPr lang="zh-CN" altLang="en-US" sz="1800" b="1" dirty="0" smtClean="0"/>
              <a:t>、身份证号码</a:t>
            </a:r>
            <a:r>
              <a:rPr lang="zh-CN" altLang="zh-CN" sz="1800" b="1" dirty="0" smtClean="0"/>
              <a:t>列</a:t>
            </a:r>
            <a:endParaRPr lang="zh-CN" altLang="zh-CN" sz="1800" b="1" dirty="0"/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/>
              <a:t>       </a:t>
            </a:r>
            <a:r>
              <a:rPr lang="zh-CN" altLang="zh-CN" sz="1800" dirty="0" smtClean="0"/>
              <a:t>操作方法</a:t>
            </a:r>
            <a:r>
              <a:rPr lang="zh-CN" altLang="zh-CN" sz="1800" dirty="0"/>
              <a:t>：首先选中</a:t>
            </a:r>
            <a:r>
              <a:rPr lang="en-US" altLang="zh-CN" sz="1800" dirty="0" smtClean="0"/>
              <a:t>F3:F32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G3:G32</a:t>
            </a:r>
            <a:r>
              <a:rPr lang="zh-CN" altLang="zh-CN" sz="1800" dirty="0" smtClean="0"/>
              <a:t>单元格</a:t>
            </a:r>
            <a:r>
              <a:rPr lang="zh-CN" altLang="zh-CN" sz="1800" dirty="0"/>
              <a:t>，然后右击鼠标执行快捷</a:t>
            </a:r>
            <a:r>
              <a:rPr lang="zh-CN" altLang="zh-CN" sz="1800" dirty="0" smtClean="0"/>
              <a:t>菜单“</a:t>
            </a:r>
            <a:r>
              <a:rPr lang="zh-CN" altLang="zh-CN" sz="1800" dirty="0"/>
              <a:t>设置单元格格式”命令，在弹出的对话框中，单击“数字”选项卡，选择“文本”分类</a:t>
            </a:r>
            <a:r>
              <a:rPr lang="zh-CN" altLang="zh-CN" sz="1800" dirty="0" smtClean="0"/>
              <a:t>，</a:t>
            </a:r>
            <a:r>
              <a:rPr lang="zh-CN" altLang="en-US" sz="1800" dirty="0" smtClean="0"/>
              <a:t>如图所示，</a:t>
            </a:r>
            <a:r>
              <a:rPr lang="zh-CN" altLang="zh-CN" sz="1800" dirty="0" smtClean="0"/>
              <a:t>再</a:t>
            </a:r>
            <a:r>
              <a:rPr lang="zh-CN" altLang="zh-CN" sz="1800" dirty="0"/>
              <a:t>在对应单元格输</a:t>
            </a:r>
            <a:r>
              <a:rPr lang="zh-CN" altLang="zh-CN" sz="1800" dirty="0" smtClean="0"/>
              <a:t>入寝室</a:t>
            </a:r>
            <a:r>
              <a:rPr lang="zh-CN" altLang="en-US" sz="1800" dirty="0" smtClean="0"/>
              <a:t>、身份证号码</a:t>
            </a:r>
            <a:r>
              <a:rPr lang="zh-CN" altLang="zh-CN" sz="1800" dirty="0" smtClean="0"/>
              <a:t>等数据</a:t>
            </a:r>
            <a:r>
              <a:rPr lang="zh-CN" altLang="en-US" sz="1800" dirty="0" smtClean="0"/>
              <a:t>。（注意对齐方式）</a:t>
            </a:r>
            <a:endParaRPr lang="zh-CN" altLang="zh-CN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1" t="18856" r="28242" b="25040"/>
          <a:stretch/>
        </p:blipFill>
        <p:spPr bwMode="auto">
          <a:xfrm>
            <a:off x="2876528" y="3482253"/>
            <a:ext cx="3999728" cy="275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标题 7"/>
          <p:cNvSpPr txBox="1">
            <a:spLocks/>
          </p:cNvSpPr>
          <p:nvPr/>
        </p:nvSpPr>
        <p:spPr bwMode="auto">
          <a:xfrm>
            <a:off x="-26988" y="338138"/>
            <a:ext cx="91709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kern="0" dirty="0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</p:spTree>
    <p:extLst>
      <p:ext uri="{BB962C8B-B14F-4D97-AF65-F5344CB8AC3E}">
        <p14:creationId xmlns:p14="http://schemas.microsoft.com/office/powerpoint/2010/main" val="1312468460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340768"/>
            <a:ext cx="8081963" cy="511242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18435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436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437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438" name="矩形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43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44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1085850" y="1916832"/>
            <a:ext cx="463827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 smtClean="0"/>
              <a:t>（</a:t>
            </a:r>
            <a:r>
              <a:rPr lang="en-US" altLang="zh-CN" sz="1800" b="1" dirty="0" smtClean="0"/>
              <a:t>7</a:t>
            </a:r>
            <a:r>
              <a:rPr lang="zh-CN" altLang="en-US" sz="1800" b="1" dirty="0" smtClean="0"/>
              <a:t>）</a:t>
            </a:r>
            <a:r>
              <a:rPr lang="zh-CN" altLang="zh-CN" sz="1800" b="1" dirty="0" smtClean="0"/>
              <a:t>输</a:t>
            </a:r>
            <a:r>
              <a:rPr lang="zh-CN" altLang="en-US" sz="1800" b="1" dirty="0" smtClean="0"/>
              <a:t>入通信地址</a:t>
            </a:r>
            <a:r>
              <a:rPr lang="zh-CN" altLang="zh-CN" sz="1800" b="1" dirty="0" smtClean="0"/>
              <a:t>列</a:t>
            </a:r>
            <a:endParaRPr lang="zh-CN" altLang="zh-CN" sz="1800" b="1" dirty="0"/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         </a:t>
            </a:r>
            <a:r>
              <a:rPr lang="zh-CN" altLang="en-US" sz="1800" dirty="0" smtClean="0"/>
              <a:t>直接输入。</a:t>
            </a:r>
            <a:endParaRPr lang="en-US" altLang="zh-CN" sz="1800" dirty="0" smtClean="0"/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800" b="1" dirty="0" smtClean="0"/>
              <a:t>（</a:t>
            </a:r>
            <a:r>
              <a:rPr lang="en-US" altLang="zh-CN" sz="1800" b="1" dirty="0" smtClean="0"/>
              <a:t>8</a:t>
            </a:r>
            <a:r>
              <a:rPr lang="zh-CN" altLang="en-US" sz="1800" b="1" dirty="0" smtClean="0"/>
              <a:t>）适当调整列宽</a:t>
            </a:r>
            <a:endParaRPr lang="en-US" altLang="zh-CN" sz="1800" b="1" dirty="0" smtClean="0"/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800" dirty="0" smtClean="0"/>
              <a:t>       若</a:t>
            </a:r>
            <a:r>
              <a:rPr lang="zh-CN" altLang="zh-CN" sz="1800" dirty="0" smtClean="0"/>
              <a:t>列</a:t>
            </a:r>
            <a:r>
              <a:rPr lang="zh-CN" altLang="zh-CN" sz="1800" dirty="0"/>
              <a:t>中的数据以“</a:t>
            </a:r>
            <a:r>
              <a:rPr lang="en-US" altLang="zh-CN" sz="1800" dirty="0"/>
              <a:t>####</a:t>
            </a:r>
            <a:r>
              <a:rPr lang="zh-CN" altLang="zh-CN" sz="1800" dirty="0"/>
              <a:t>”形式显示时，说明列宽太窄而内容太宽，需要适当调整列宽</a:t>
            </a:r>
            <a:r>
              <a:rPr lang="zh-CN" altLang="zh-CN" sz="1800" dirty="0" smtClean="0"/>
              <a:t>。</a:t>
            </a:r>
            <a:r>
              <a:rPr lang="zh-CN" altLang="zh-CN" sz="1800" dirty="0"/>
              <a:t>单击</a:t>
            </a:r>
            <a:r>
              <a:rPr lang="en-US" altLang="zh-CN" sz="1800" dirty="0"/>
              <a:t>A</a:t>
            </a:r>
            <a:r>
              <a:rPr lang="zh-CN" altLang="zh-CN" sz="1800" dirty="0"/>
              <a:t>列左边，第一行上边的单元格，全选整个工作表，</a:t>
            </a:r>
            <a:r>
              <a:rPr lang="zh-CN" altLang="zh-CN" sz="1800" dirty="0" smtClean="0"/>
              <a:t>再</a:t>
            </a:r>
            <a:r>
              <a:rPr lang="zh-CN" altLang="en-US" sz="1800" dirty="0"/>
              <a:t>单击</a:t>
            </a:r>
            <a:r>
              <a:rPr lang="zh-CN" altLang="zh-CN" sz="1800" dirty="0" smtClean="0"/>
              <a:t>“开始”</a:t>
            </a:r>
            <a:r>
              <a:rPr lang="zh-CN" altLang="en-US" sz="1800" dirty="0" smtClean="0"/>
              <a:t>选项卡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zh-CN" sz="1800" dirty="0" smtClean="0"/>
              <a:t>“</a:t>
            </a:r>
            <a:r>
              <a:rPr lang="zh-CN" altLang="en-US" sz="1800" dirty="0" smtClean="0"/>
              <a:t>单元</a:t>
            </a:r>
            <a:r>
              <a:rPr lang="zh-CN" altLang="zh-CN" sz="1800" dirty="0" smtClean="0"/>
              <a:t>格”</a:t>
            </a:r>
            <a:r>
              <a:rPr lang="zh-CN" altLang="en-US" sz="1800" dirty="0" smtClean="0"/>
              <a:t>选项组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en-US" sz="1800" dirty="0" smtClean="0"/>
              <a:t>“格式”按钮下方的三角按钮，选择</a:t>
            </a:r>
            <a:r>
              <a:rPr lang="zh-CN" altLang="zh-CN" sz="1800" dirty="0" smtClean="0"/>
              <a:t>“</a:t>
            </a:r>
            <a:r>
              <a:rPr lang="zh-CN" altLang="zh-CN" sz="1800" dirty="0"/>
              <a:t>自动调整列</a:t>
            </a:r>
            <a:r>
              <a:rPr lang="zh-CN" altLang="zh-CN" sz="1800" dirty="0" smtClean="0"/>
              <a:t>宽”</a:t>
            </a:r>
            <a:r>
              <a:rPr lang="zh-CN" altLang="zh-CN" sz="1800" dirty="0"/>
              <a:t>命令，适度调整好各列列</a:t>
            </a:r>
            <a:r>
              <a:rPr lang="zh-CN" altLang="zh-CN" sz="1800" dirty="0" smtClean="0"/>
              <a:t>宽</a:t>
            </a:r>
            <a:r>
              <a:rPr lang="zh-CN" altLang="en-US" sz="1800" dirty="0" smtClean="0"/>
              <a:t>。</a:t>
            </a:r>
            <a:endParaRPr lang="zh-CN" altLang="zh-CN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8" t="6992" r="7076" b="28401"/>
          <a:stretch/>
        </p:blipFill>
        <p:spPr bwMode="auto">
          <a:xfrm>
            <a:off x="5883732" y="2296302"/>
            <a:ext cx="2235273" cy="320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7"/>
          <p:cNvSpPr txBox="1">
            <a:spLocks/>
          </p:cNvSpPr>
          <p:nvPr/>
        </p:nvSpPr>
        <p:spPr bwMode="auto">
          <a:xfrm>
            <a:off x="-26988" y="338138"/>
            <a:ext cx="91709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kern="0" dirty="0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</p:spTree>
    <p:extLst>
      <p:ext uri="{BB962C8B-B14F-4D97-AF65-F5344CB8AC3E}">
        <p14:creationId xmlns:p14="http://schemas.microsoft.com/office/powerpoint/2010/main" val="1125664900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 bwMode="auto">
          <a:xfrm>
            <a:off x="666750" y="1340768"/>
            <a:ext cx="8081963" cy="511242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0483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4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5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6" name="矩形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7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8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9" name="TextBox 8"/>
          <p:cNvSpPr txBox="1">
            <a:spLocks noChangeArrowheads="1"/>
          </p:cNvSpPr>
          <p:nvPr/>
        </p:nvSpPr>
        <p:spPr bwMode="auto">
          <a:xfrm>
            <a:off x="1043186" y="1517883"/>
            <a:ext cx="7561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CN" altLang="zh-CN" sz="2000" b="1" dirty="0"/>
              <a:t>（</a:t>
            </a:r>
            <a:r>
              <a:rPr lang="zh-CN" altLang="en-US" sz="2000" b="1" dirty="0"/>
              <a:t>三</a:t>
            </a:r>
            <a:r>
              <a:rPr lang="zh-CN" altLang="zh-CN" sz="2000" b="1" dirty="0"/>
              <a:t>）</a:t>
            </a:r>
            <a:r>
              <a:rPr lang="zh-CN" altLang="zh-CN" sz="2000" b="1" dirty="0" smtClean="0"/>
              <a:t>美化</a:t>
            </a:r>
            <a:r>
              <a:rPr lang="zh-CN" altLang="en-US" sz="2000" b="1" dirty="0"/>
              <a:t>表格</a:t>
            </a:r>
            <a:endParaRPr lang="zh-CN" altLang="zh-CN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/>
              <a:t> </a:t>
            </a:r>
            <a:r>
              <a:rPr lang="en-US" altLang="zh-CN" sz="1800" b="1" dirty="0" smtClean="0"/>
              <a:t>1</a:t>
            </a:r>
            <a:r>
              <a:rPr lang="zh-CN" altLang="zh-CN" sz="1800" b="1" dirty="0" smtClean="0"/>
              <a:t>．</a:t>
            </a:r>
            <a:r>
              <a:rPr lang="zh-CN" altLang="en-US" sz="1800" b="1" dirty="0"/>
              <a:t>美化</a:t>
            </a:r>
            <a:r>
              <a:rPr lang="zh-CN" altLang="en-US" sz="1800" b="1" dirty="0" smtClean="0"/>
              <a:t>标题</a:t>
            </a:r>
            <a:endParaRPr lang="en-US" altLang="zh-CN" sz="1800" b="1" dirty="0" smtClean="0"/>
          </a:p>
        </p:txBody>
      </p:sp>
      <p:sp>
        <p:nvSpPr>
          <p:cNvPr id="20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9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" name="矩形 1"/>
          <p:cNvSpPr/>
          <p:nvPr/>
        </p:nvSpPr>
        <p:spPr>
          <a:xfrm>
            <a:off x="1115616" y="2423790"/>
            <a:ext cx="7357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宋体" pitchFamily="2" charset="-122"/>
              </a:rPr>
              <a:t>   设置标题为黑体、加粗、</a:t>
            </a:r>
            <a:r>
              <a:rPr lang="en-US" altLang="zh-CN" dirty="0" smtClean="0">
                <a:latin typeface="宋体" pitchFamily="2" charset="-122"/>
              </a:rPr>
              <a:t>20</a:t>
            </a:r>
            <a:r>
              <a:rPr lang="zh-CN" altLang="en-US" dirty="0" smtClean="0">
                <a:latin typeface="宋体" pitchFamily="2" charset="-122"/>
              </a:rPr>
              <a:t>磅</a:t>
            </a:r>
            <a:r>
              <a:rPr lang="zh-CN" altLang="en-US" dirty="0">
                <a:latin typeface="宋体" pitchFamily="2" charset="-122"/>
              </a:rPr>
              <a:t>。</a:t>
            </a:r>
            <a:endParaRPr lang="en-US" altLang="zh-CN" dirty="0" smtClean="0">
              <a:latin typeface="宋体" pitchFamily="2" charset="-122"/>
            </a:endParaRPr>
          </a:p>
          <a:p>
            <a:r>
              <a:rPr lang="en-US" altLang="zh-CN" dirty="0" smtClean="0"/>
              <a:t>      </a:t>
            </a:r>
            <a:r>
              <a:rPr lang="zh-CN" altLang="zh-CN" dirty="0" smtClean="0"/>
              <a:t>操作</a:t>
            </a:r>
            <a:r>
              <a:rPr lang="zh-CN" altLang="en-US" dirty="0" smtClean="0">
                <a:latin typeface="宋体" pitchFamily="2" charset="-122"/>
              </a:rPr>
              <a:t>方法：选中</a:t>
            </a:r>
            <a:r>
              <a:rPr lang="en-US" altLang="zh-CN" dirty="0" smtClean="0">
                <a:latin typeface="宋体" pitchFamily="2" charset="-122"/>
              </a:rPr>
              <a:t>A1</a:t>
            </a:r>
            <a:r>
              <a:rPr lang="zh-CN" altLang="en-US" dirty="0" smtClean="0">
                <a:latin typeface="宋体" pitchFamily="2" charset="-122"/>
              </a:rPr>
              <a:t>单元格，单击</a:t>
            </a:r>
            <a:r>
              <a:rPr lang="zh-CN" altLang="en-US" dirty="0">
                <a:latin typeface="宋体" pitchFamily="2" charset="-122"/>
              </a:rPr>
              <a:t>“开始”选项</a:t>
            </a:r>
            <a:r>
              <a:rPr lang="zh-CN" altLang="en-US" dirty="0" smtClean="0">
                <a:latin typeface="宋体" pitchFamily="2" charset="-122"/>
              </a:rPr>
              <a:t>卡</a:t>
            </a:r>
            <a:r>
              <a:rPr lang="en-US" altLang="zh-CN" dirty="0" smtClean="0">
                <a:latin typeface="仿宋_GB2312"/>
                <a:ea typeface="仿宋_GB2312"/>
              </a:rPr>
              <a:t>→</a:t>
            </a:r>
            <a:r>
              <a:rPr lang="zh-CN" altLang="en-US" dirty="0" smtClean="0">
                <a:latin typeface="宋体" pitchFamily="2" charset="-122"/>
              </a:rPr>
              <a:t>“字体”</a:t>
            </a:r>
            <a:r>
              <a:rPr lang="zh-CN" altLang="en-US" dirty="0">
                <a:latin typeface="宋体" pitchFamily="2" charset="-122"/>
              </a:rPr>
              <a:t>选项</a:t>
            </a:r>
            <a:r>
              <a:rPr lang="zh-CN" altLang="en-US" dirty="0" smtClean="0">
                <a:latin typeface="宋体" pitchFamily="2" charset="-122"/>
              </a:rPr>
              <a:t>组</a:t>
            </a:r>
            <a:r>
              <a:rPr lang="en-US" altLang="zh-CN" dirty="0" smtClean="0">
                <a:latin typeface="仿宋_GB2312"/>
                <a:ea typeface="仿宋_GB2312"/>
              </a:rPr>
              <a:t>→</a:t>
            </a:r>
            <a:r>
              <a:rPr lang="zh-CN" altLang="en-US" dirty="0" smtClean="0">
                <a:latin typeface="宋体" pitchFamily="2" charset="-122"/>
              </a:rPr>
              <a:t>“</a:t>
            </a:r>
            <a:r>
              <a:rPr lang="en-US" altLang="zh-CN" dirty="0">
                <a:latin typeface="宋体" pitchFamily="2" charset="-122"/>
              </a:rPr>
              <a:t>B</a:t>
            </a:r>
            <a:r>
              <a:rPr lang="zh-CN" altLang="en-US" dirty="0">
                <a:latin typeface="宋体" pitchFamily="2" charset="-122"/>
              </a:rPr>
              <a:t>”按钮加粗文字</a:t>
            </a:r>
            <a:r>
              <a:rPr lang="zh-CN" altLang="zh-CN" dirty="0">
                <a:latin typeface="宋体" pitchFamily="2" charset="-122"/>
              </a:rPr>
              <a:t>，</a:t>
            </a:r>
            <a:r>
              <a:rPr lang="zh-CN" altLang="en-US" dirty="0">
                <a:latin typeface="宋体" pitchFamily="2" charset="-122"/>
              </a:rPr>
              <a:t>单击“字体”按钮，选择“黑体”，单击“字号”按钮，选择“</a:t>
            </a:r>
            <a:r>
              <a:rPr lang="en-US" altLang="zh-CN" dirty="0">
                <a:latin typeface="宋体" pitchFamily="2" charset="-122"/>
              </a:rPr>
              <a:t>20</a:t>
            </a:r>
            <a:r>
              <a:rPr lang="zh-CN" altLang="en-US" dirty="0">
                <a:latin typeface="宋体" pitchFamily="2" charset="-122"/>
              </a:rPr>
              <a:t>”，如图所</a:t>
            </a:r>
            <a:r>
              <a:rPr lang="zh-CN" altLang="en-US" dirty="0" smtClean="0">
                <a:latin typeface="宋体" pitchFamily="2" charset="-122"/>
              </a:rPr>
              <a:t>示</a:t>
            </a:r>
            <a:r>
              <a:rPr lang="zh-CN" altLang="zh-CN" dirty="0" smtClean="0">
                <a:latin typeface="宋体" pitchFamily="2" charset="-122"/>
              </a:rPr>
              <a:t>。</a:t>
            </a:r>
            <a:endParaRPr lang="zh-CN" alt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7441" r="73305" b="79075"/>
          <a:stretch/>
        </p:blipFill>
        <p:spPr bwMode="auto">
          <a:xfrm>
            <a:off x="2843808" y="3717464"/>
            <a:ext cx="4359386" cy="169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标题 7"/>
          <p:cNvSpPr txBox="1">
            <a:spLocks/>
          </p:cNvSpPr>
          <p:nvPr/>
        </p:nvSpPr>
        <p:spPr bwMode="auto">
          <a:xfrm>
            <a:off x="-26988" y="338138"/>
            <a:ext cx="91709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kern="0" dirty="0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</p:spTree>
    <p:extLst>
      <p:ext uri="{BB962C8B-B14F-4D97-AF65-F5344CB8AC3E}">
        <p14:creationId xmlns:p14="http://schemas.microsoft.com/office/powerpoint/2010/main" val="3202583456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7"/>
          <p:cNvSpPr>
            <a:spLocks noGrp="1"/>
          </p:cNvSpPr>
          <p:nvPr>
            <p:ph type="title" idx="4294967295"/>
          </p:nvPr>
        </p:nvSpPr>
        <p:spPr>
          <a:xfrm>
            <a:off x="0" y="276225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一、项目情景</a:t>
            </a:r>
          </a:p>
        </p:txBody>
      </p:sp>
      <p:sp>
        <p:nvSpPr>
          <p:cNvPr id="19" name="圆角矩形 18"/>
          <p:cNvSpPr/>
          <p:nvPr/>
        </p:nvSpPr>
        <p:spPr bwMode="auto">
          <a:xfrm>
            <a:off x="647700" y="1192213"/>
            <a:ext cx="8091488" cy="4973637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/>
          </a:p>
        </p:txBody>
      </p:sp>
      <p:sp>
        <p:nvSpPr>
          <p:cNvPr id="4100" name="内容占位符 11"/>
          <p:cNvSpPr>
            <a:spLocks noGrp="1"/>
          </p:cNvSpPr>
          <p:nvPr>
            <p:ph sz="quarter" idx="4294967295"/>
          </p:nvPr>
        </p:nvSpPr>
        <p:spPr>
          <a:xfrm>
            <a:off x="804863" y="1814513"/>
            <a:ext cx="7934325" cy="3862387"/>
          </a:xfrm>
        </p:spPr>
        <p:txBody>
          <a:bodyPr/>
          <a:lstStyle/>
          <a:p>
            <a:pPr marL="0" indent="457200">
              <a:lnSpc>
                <a:spcPct val="125000"/>
              </a:lnSpc>
              <a:buFontTx/>
              <a:buNone/>
            </a:pPr>
            <a:r>
              <a:rPr lang="zh-CN" altLang="en-US" sz="2000" b="1" dirty="0" smtClean="0">
                <a:latin typeface="宋体" pitchFamily="2" charset="-122"/>
              </a:rPr>
              <a:t>有这样一句话</a:t>
            </a:r>
            <a:r>
              <a:rPr lang="en-US" altLang="zh-CN" sz="2000" b="1" dirty="0" smtClean="0">
                <a:latin typeface="宋体" pitchFamily="2" charset="-122"/>
              </a:rPr>
              <a:t>……    </a:t>
            </a:r>
          </a:p>
          <a:p>
            <a:pPr marL="0" indent="457200">
              <a:lnSpc>
                <a:spcPct val="125000"/>
              </a:lnSpc>
              <a:buFontTx/>
              <a:buNone/>
            </a:pPr>
            <a:r>
              <a:rPr lang="zh-CN" altLang="en-US" sz="2000" b="1" dirty="0" smtClean="0">
                <a:latin typeface="宋体" pitchFamily="2" charset="-122"/>
              </a:rPr>
              <a:t>世界上最远的距离不是天涯海角，也不是生离死别，而是当我站在你旁边，你却在低头玩手机！</a:t>
            </a:r>
            <a:endParaRPr lang="en-US" altLang="zh-CN" sz="2000" b="1" dirty="0" smtClean="0">
              <a:latin typeface="宋体" pitchFamily="2" charset="-122"/>
            </a:endParaRPr>
          </a:p>
          <a:p>
            <a:pPr marL="0" indent="457200">
              <a:lnSpc>
                <a:spcPct val="125000"/>
              </a:lnSpc>
              <a:buFontTx/>
              <a:buNone/>
            </a:pPr>
            <a:r>
              <a:rPr lang="zh-CN" altLang="en-US" sz="2000" b="1" dirty="0" smtClean="0">
                <a:latin typeface="宋体" pitchFamily="2" charset="-122"/>
              </a:rPr>
              <a:t>今天，让我们放下手机，关注一下身边的人。</a:t>
            </a:r>
            <a:endParaRPr lang="en-US" altLang="zh-CN" sz="2000" b="1" dirty="0" smtClean="0">
              <a:latin typeface="宋体" pitchFamily="2" charset="-122"/>
            </a:endParaRPr>
          </a:p>
          <a:p>
            <a:pPr marL="0" indent="457200">
              <a:lnSpc>
                <a:spcPct val="125000"/>
              </a:lnSpc>
              <a:buFontTx/>
              <a:buNone/>
            </a:pPr>
            <a:r>
              <a:rPr lang="zh-CN" altLang="en-US" sz="2000" b="1" dirty="0" smtClean="0">
                <a:latin typeface="宋体" pitchFamily="2" charset="-122"/>
              </a:rPr>
              <a:t>一个多学期的相处了，你对班上同学的情况了解多少？知道睡在你上铺的姐妹哪天过生日吗？清楚那位乡音厚重的同学家在何方</a:t>
            </a:r>
            <a:r>
              <a:rPr lang="zh-CN" altLang="zh-CN" sz="2000" b="1" dirty="0" smtClean="0">
                <a:latin typeface="宋体" pitchFamily="2" charset="-122"/>
              </a:rPr>
              <a:t>吗？</a:t>
            </a:r>
            <a:endParaRPr lang="en-US" altLang="zh-CN" sz="2000" b="1" dirty="0" smtClean="0">
              <a:latin typeface="宋体" pitchFamily="2" charset="-122"/>
            </a:endParaRPr>
          </a:p>
          <a:p>
            <a:pPr marL="0" indent="457200">
              <a:lnSpc>
                <a:spcPct val="125000"/>
              </a:lnSpc>
              <a:buFontTx/>
              <a:buNone/>
            </a:pPr>
            <a:r>
              <a:rPr lang="zh-CN" altLang="en-US" sz="2000" b="1" dirty="0" smtClean="0">
                <a:latin typeface="宋体" pitchFamily="2" charset="-122"/>
              </a:rPr>
              <a:t>现在，我们就来根据班上同学的信息建立一张班级学生基本信息情况表</a:t>
            </a:r>
            <a:r>
              <a:rPr lang="zh-CN" altLang="en-US" sz="2000" b="1" dirty="0">
                <a:latin typeface="宋体" pitchFamily="2" charset="-122"/>
              </a:rPr>
              <a:t>吧</a:t>
            </a:r>
            <a:r>
              <a:rPr lang="zh-CN" altLang="en-US" sz="2000" b="1" dirty="0" smtClean="0">
                <a:latin typeface="宋体" pitchFamily="2" charset="-122"/>
              </a:rPr>
              <a:t>。</a:t>
            </a:r>
            <a:endParaRPr lang="zh-CN" altLang="zh-CN" sz="2000" b="1" dirty="0" smtClean="0"/>
          </a:p>
        </p:txBody>
      </p:sp>
      <p:sp>
        <p:nvSpPr>
          <p:cNvPr id="4101" name="矩形 7"/>
          <p:cNvSpPr>
            <a:spLocks noChangeArrowheads="1"/>
          </p:cNvSpPr>
          <p:nvPr/>
        </p:nvSpPr>
        <p:spPr bwMode="auto">
          <a:xfrm>
            <a:off x="32385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4102" name="矩形 8"/>
          <p:cNvSpPr>
            <a:spLocks noChangeArrowheads="1"/>
          </p:cNvSpPr>
          <p:nvPr/>
        </p:nvSpPr>
        <p:spPr bwMode="auto">
          <a:xfrm>
            <a:off x="32385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4103" name="矩形 9"/>
          <p:cNvSpPr>
            <a:spLocks noChangeArrowheads="1"/>
          </p:cNvSpPr>
          <p:nvPr/>
        </p:nvSpPr>
        <p:spPr bwMode="auto">
          <a:xfrm>
            <a:off x="32385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4104" name="矩形 10"/>
          <p:cNvSpPr>
            <a:spLocks noChangeArrowheads="1"/>
          </p:cNvSpPr>
          <p:nvPr/>
        </p:nvSpPr>
        <p:spPr bwMode="auto">
          <a:xfrm>
            <a:off x="32385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4105" name="矩形 11"/>
          <p:cNvSpPr>
            <a:spLocks noChangeArrowheads="1"/>
          </p:cNvSpPr>
          <p:nvPr/>
        </p:nvSpPr>
        <p:spPr bwMode="auto">
          <a:xfrm>
            <a:off x="32385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4106" name="矩形 12"/>
          <p:cNvSpPr>
            <a:spLocks noChangeArrowheads="1"/>
          </p:cNvSpPr>
          <p:nvPr/>
        </p:nvSpPr>
        <p:spPr bwMode="auto">
          <a:xfrm>
            <a:off x="32385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340768"/>
            <a:ext cx="8081963" cy="511242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15363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64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65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66" name="矩形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67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68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369" name="TextBox 12"/>
          <p:cNvSpPr txBox="1">
            <a:spLocks noChangeArrowheads="1"/>
          </p:cNvSpPr>
          <p:nvPr/>
        </p:nvSpPr>
        <p:spPr bwMode="auto">
          <a:xfrm>
            <a:off x="1067003" y="2354884"/>
            <a:ext cx="3959835" cy="288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zh-CN" sz="1800" b="1" dirty="0"/>
              <a:t>2</a:t>
            </a:r>
            <a:r>
              <a:rPr lang="zh-CN" altLang="zh-CN" sz="1800" b="1" dirty="0" smtClean="0"/>
              <a:t>．</a:t>
            </a:r>
            <a:r>
              <a:rPr lang="zh-CN" altLang="en-US" sz="1800" b="1" dirty="0"/>
              <a:t>美化</a:t>
            </a:r>
            <a:r>
              <a:rPr lang="zh-CN" altLang="en-US" sz="1800" b="1" dirty="0" smtClean="0"/>
              <a:t>表格</a:t>
            </a:r>
            <a:endParaRPr lang="en-US" altLang="zh-CN" sz="1800" b="1" dirty="0"/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/>
              <a:t>      设置表头</a:t>
            </a:r>
            <a:r>
              <a:rPr lang="zh-CN" altLang="zh-CN" sz="1800" dirty="0" smtClean="0"/>
              <a:t>为宋体</a:t>
            </a:r>
            <a:r>
              <a:rPr lang="zh-CN" altLang="zh-CN" sz="1800" dirty="0"/>
              <a:t>、</a:t>
            </a:r>
            <a:r>
              <a:rPr lang="en-US" altLang="zh-CN" sz="1800" dirty="0" smtClean="0"/>
              <a:t>14</a:t>
            </a:r>
            <a:r>
              <a:rPr lang="zh-CN" altLang="zh-CN" sz="1800" dirty="0" smtClean="0"/>
              <a:t>、</a:t>
            </a:r>
            <a:r>
              <a:rPr lang="zh-CN" altLang="zh-CN" sz="1800" dirty="0"/>
              <a:t>加粗、水平居中、垂直居中、浅绿色底纹。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/>
              <a:t>       </a:t>
            </a:r>
            <a:r>
              <a:rPr lang="zh-CN" altLang="zh-CN" sz="1800" dirty="0" smtClean="0"/>
              <a:t>操作方法</a:t>
            </a:r>
            <a:r>
              <a:rPr lang="zh-CN" altLang="zh-CN" sz="1800" dirty="0"/>
              <a:t>：先依次单击</a:t>
            </a:r>
            <a:r>
              <a:rPr lang="en-US" altLang="zh-CN" sz="1800" dirty="0" smtClean="0"/>
              <a:t>A2:H2</a:t>
            </a:r>
            <a:r>
              <a:rPr lang="zh-CN" altLang="zh-CN" sz="1800" dirty="0"/>
              <a:t>单元格录入相应文字，</a:t>
            </a:r>
            <a:r>
              <a:rPr lang="zh-CN" altLang="en-US" sz="1800" dirty="0"/>
              <a:t>再</a:t>
            </a:r>
            <a:r>
              <a:rPr lang="zh-CN" altLang="zh-CN" sz="1800" dirty="0"/>
              <a:t>选中</a:t>
            </a:r>
            <a:r>
              <a:rPr lang="en-US" altLang="zh-CN" sz="1800" dirty="0" smtClean="0"/>
              <a:t>A2:H2</a:t>
            </a:r>
            <a:r>
              <a:rPr lang="zh-CN" altLang="zh-CN" sz="1800" dirty="0"/>
              <a:t>单元格</a:t>
            </a:r>
            <a:r>
              <a:rPr lang="zh-CN" altLang="zh-CN" sz="1800" dirty="0" smtClean="0"/>
              <a:t>，</a:t>
            </a:r>
            <a:r>
              <a:rPr lang="zh-CN" altLang="en-US" sz="1800" dirty="0" smtClean="0"/>
              <a:t>单击“开始”选项卡</a:t>
            </a:r>
            <a:r>
              <a:rPr lang="en-US" altLang="zh-CN" sz="1800" dirty="0" smtClean="0"/>
              <a:t>——</a:t>
            </a:r>
            <a:r>
              <a:rPr lang="zh-CN" altLang="en-US" sz="1800" dirty="0" smtClean="0"/>
              <a:t>“单元格”选项组</a:t>
            </a:r>
            <a:r>
              <a:rPr lang="en-US" altLang="zh-CN" sz="1800" dirty="0" smtClean="0"/>
              <a:t>——</a:t>
            </a:r>
            <a:r>
              <a:rPr lang="zh-CN" altLang="en-US" sz="1800" dirty="0" smtClean="0"/>
              <a:t>“格式”按钮下方三角按钮，在展开是列表中选择“设置单元格格式”命令，如图所示。</a:t>
            </a:r>
            <a:endParaRPr lang="zh-CN" altLang="zh-CN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1" t="7227" r="7457" b="28516"/>
          <a:stretch/>
        </p:blipFill>
        <p:spPr bwMode="auto">
          <a:xfrm>
            <a:off x="5292080" y="1934932"/>
            <a:ext cx="2592288" cy="384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7"/>
          <p:cNvSpPr txBox="1">
            <a:spLocks/>
          </p:cNvSpPr>
          <p:nvPr/>
        </p:nvSpPr>
        <p:spPr bwMode="auto">
          <a:xfrm>
            <a:off x="-26988" y="338138"/>
            <a:ext cx="91709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kern="0" dirty="0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</p:spTree>
    <p:extLst>
      <p:ext uri="{BB962C8B-B14F-4D97-AF65-F5344CB8AC3E}">
        <p14:creationId xmlns:p14="http://schemas.microsoft.com/office/powerpoint/2010/main" val="2571322503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340768"/>
            <a:ext cx="8081963" cy="511242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15369" name="TextBox 12"/>
          <p:cNvSpPr txBox="1">
            <a:spLocks noChangeArrowheads="1"/>
          </p:cNvSpPr>
          <p:nvPr/>
        </p:nvSpPr>
        <p:spPr bwMode="auto">
          <a:xfrm>
            <a:off x="783431" y="1868413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zh-CN" sz="1800" dirty="0" smtClean="0"/>
              <a:t>        </a:t>
            </a:r>
            <a:r>
              <a:rPr lang="zh-CN" altLang="zh-CN" sz="1800" dirty="0" smtClean="0"/>
              <a:t>在</a:t>
            </a:r>
            <a:r>
              <a:rPr lang="zh-CN" altLang="zh-CN" sz="1800" dirty="0"/>
              <a:t>弹出</a:t>
            </a:r>
            <a:r>
              <a:rPr lang="zh-CN" altLang="zh-CN" sz="1800" dirty="0" smtClean="0"/>
              <a:t>的</a:t>
            </a:r>
            <a:r>
              <a:rPr lang="zh-CN" altLang="en-US" sz="1800" dirty="0" smtClean="0"/>
              <a:t>“设置单元格格式”</a:t>
            </a:r>
            <a:r>
              <a:rPr lang="zh-CN" altLang="zh-CN" sz="1800" dirty="0" smtClean="0"/>
              <a:t>对话框</a:t>
            </a:r>
            <a:r>
              <a:rPr lang="zh-CN" altLang="zh-CN" sz="1800" dirty="0"/>
              <a:t>中，单击“字体”选项卡，设置宋体、</a:t>
            </a:r>
            <a:r>
              <a:rPr lang="en-US" altLang="zh-CN" sz="1800" dirty="0" smtClean="0"/>
              <a:t>14</a:t>
            </a:r>
            <a:r>
              <a:rPr lang="zh-CN" altLang="zh-CN" sz="1800" dirty="0" smtClean="0"/>
              <a:t>、</a:t>
            </a:r>
            <a:r>
              <a:rPr lang="zh-CN" altLang="zh-CN" sz="1800" dirty="0"/>
              <a:t>加粗格式。</a:t>
            </a:r>
            <a:r>
              <a:rPr lang="zh-CN" altLang="en-US" sz="1800" dirty="0"/>
              <a:t>再</a:t>
            </a:r>
            <a:r>
              <a:rPr lang="zh-CN" altLang="zh-CN" sz="1800" dirty="0"/>
              <a:t>单击“对齐”选项卡，选择水平对齐和垂直对齐方式为居中。如</a:t>
            </a:r>
            <a:r>
              <a:rPr lang="zh-CN" altLang="en-US" sz="1800" dirty="0"/>
              <a:t>左</a:t>
            </a:r>
            <a:r>
              <a:rPr lang="zh-CN" altLang="zh-CN" sz="1800" dirty="0"/>
              <a:t>下图所示。再单击“填充”选项卡，设置背景色为浅绿色，</a:t>
            </a:r>
            <a:r>
              <a:rPr lang="zh-CN" altLang="zh-CN" sz="1800" dirty="0" smtClean="0"/>
              <a:t>如</a:t>
            </a:r>
            <a:r>
              <a:rPr lang="zh-CN" altLang="en-US" sz="1800" dirty="0" smtClean="0"/>
              <a:t>右下</a:t>
            </a:r>
            <a:r>
              <a:rPr lang="zh-CN" altLang="zh-CN" sz="1800" dirty="0" smtClean="0"/>
              <a:t>图</a:t>
            </a:r>
            <a:r>
              <a:rPr lang="zh-CN" altLang="zh-CN" sz="1800" dirty="0"/>
              <a:t>所示</a:t>
            </a:r>
            <a:r>
              <a:rPr lang="zh-CN" altLang="zh-CN" sz="1800" dirty="0" smtClean="0"/>
              <a:t>。</a:t>
            </a:r>
            <a:endParaRPr lang="zh-CN" altLang="zh-CN" sz="1800" dirty="0"/>
          </a:p>
        </p:txBody>
      </p:sp>
      <p:pic>
        <p:nvPicPr>
          <p:cNvPr id="15370" name="Picture 2" descr="对齐选项卡图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826" y="3251418"/>
            <a:ext cx="2859088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3" descr="填充选项卡图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7" y="3247454"/>
            <a:ext cx="28098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标题 7"/>
          <p:cNvSpPr txBox="1">
            <a:spLocks/>
          </p:cNvSpPr>
          <p:nvPr/>
        </p:nvSpPr>
        <p:spPr bwMode="auto">
          <a:xfrm>
            <a:off x="-26988" y="338138"/>
            <a:ext cx="91709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kern="0" dirty="0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</p:spTree>
    <p:extLst>
      <p:ext uri="{BB962C8B-B14F-4D97-AF65-F5344CB8AC3E}">
        <p14:creationId xmlns:p14="http://schemas.microsoft.com/office/powerpoint/2010/main" val="134158087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340768"/>
            <a:ext cx="8081963" cy="511242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19460" name="矩形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9461" name="矩形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9462" name="矩形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9463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9464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958849" y="1484784"/>
            <a:ext cx="7561263" cy="203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zh-CN" sz="1800" b="1" dirty="0" smtClean="0"/>
              <a:t>3</a:t>
            </a:r>
            <a:r>
              <a:rPr lang="en-US" altLang="zh-CN" sz="1800" b="1" dirty="0"/>
              <a:t>.</a:t>
            </a:r>
            <a:r>
              <a:rPr lang="en-US" altLang="zh-CN" sz="1800" b="1" dirty="0" smtClean="0"/>
              <a:t>  </a:t>
            </a:r>
            <a:r>
              <a:rPr lang="zh-CN" altLang="en-US" sz="1800" b="1" dirty="0"/>
              <a:t>美化</a:t>
            </a:r>
            <a:r>
              <a:rPr lang="zh-CN" altLang="en-US" sz="1800" b="1" dirty="0" smtClean="0"/>
              <a:t>信息数据</a:t>
            </a:r>
            <a:endParaRPr lang="zh-CN" altLang="zh-CN" sz="1800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800" dirty="0" smtClean="0"/>
              <a:t>       将</a:t>
            </a:r>
            <a:r>
              <a:rPr lang="en-US" altLang="zh-CN" sz="1800" dirty="0" smtClean="0"/>
              <a:t>A3:H32</a:t>
            </a:r>
            <a:r>
              <a:rPr lang="zh-CN" altLang="zh-CN" sz="1800" dirty="0" smtClean="0"/>
              <a:t>单元格设置为宋体、</a:t>
            </a:r>
            <a:r>
              <a:rPr lang="en-US" altLang="zh-CN" sz="1800" dirty="0" smtClean="0"/>
              <a:t>14</a:t>
            </a:r>
            <a:r>
              <a:rPr lang="zh-CN" altLang="zh-CN" sz="1800" dirty="0" smtClean="0"/>
              <a:t>。</a:t>
            </a:r>
            <a:r>
              <a:rPr lang="zh-CN" altLang="en-US" sz="1800" dirty="0"/>
              <a:t>将学号、姓名、性别、籍贯、寝室、身份证号码列的数据</a:t>
            </a:r>
            <a:r>
              <a:rPr lang="zh-CN" altLang="zh-CN" sz="1800" dirty="0"/>
              <a:t>设置为水平居中、垂直居中格式，</a:t>
            </a:r>
            <a:r>
              <a:rPr lang="zh-CN" altLang="en-US" sz="1800" dirty="0"/>
              <a:t>将出生年月、通信地址列的数据</a:t>
            </a:r>
            <a:r>
              <a:rPr lang="zh-CN" altLang="zh-CN" sz="1800" dirty="0"/>
              <a:t>设置为水平左对齐，垂直居中格式</a:t>
            </a:r>
            <a:r>
              <a:rPr lang="zh-CN" altLang="zh-CN" sz="1800" dirty="0" smtClean="0"/>
              <a:t>。</a:t>
            </a:r>
            <a:endParaRPr lang="zh-CN" altLang="zh-CN" sz="1800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/>
              <a:t>       </a:t>
            </a:r>
            <a:r>
              <a:rPr lang="zh-CN" altLang="zh-CN" sz="1800" dirty="0" smtClean="0"/>
              <a:t>操作方法</a:t>
            </a:r>
            <a:r>
              <a:rPr lang="zh-CN" altLang="en-US" sz="1800" dirty="0" smtClean="0"/>
              <a:t>：选中</a:t>
            </a:r>
            <a:r>
              <a:rPr lang="en-US" altLang="zh-CN" sz="1800" dirty="0" smtClean="0"/>
              <a:t>A3:H32</a:t>
            </a:r>
            <a:r>
              <a:rPr lang="zh-CN" altLang="en-US" sz="1800" dirty="0" smtClean="0"/>
              <a:t>单元格，</a:t>
            </a:r>
            <a:r>
              <a:rPr lang="zh-CN" altLang="zh-CN" sz="1800" dirty="0" smtClean="0"/>
              <a:t>利用</a:t>
            </a:r>
            <a:r>
              <a:rPr lang="en-US" altLang="zh-CN" sz="1800" dirty="0"/>
              <a:t>“</a:t>
            </a:r>
            <a:r>
              <a:rPr lang="zh-CN" altLang="zh-CN" sz="1800" dirty="0"/>
              <a:t>开始</a:t>
            </a:r>
            <a:r>
              <a:rPr lang="en-US" altLang="zh-CN" sz="1800" dirty="0"/>
              <a:t>”</a:t>
            </a:r>
            <a:r>
              <a:rPr lang="zh-CN" altLang="zh-CN" sz="1800" dirty="0"/>
              <a:t>选项卡上</a:t>
            </a:r>
            <a:r>
              <a:rPr lang="en-US" altLang="zh-CN" sz="1800" dirty="0"/>
              <a:t>“</a:t>
            </a:r>
            <a:r>
              <a:rPr lang="zh-CN" altLang="zh-CN" sz="1800" dirty="0"/>
              <a:t>字体</a:t>
            </a:r>
            <a:r>
              <a:rPr lang="en-US" altLang="zh-CN" sz="1800" dirty="0"/>
              <a:t>”</a:t>
            </a:r>
            <a:r>
              <a:rPr lang="zh-CN" altLang="zh-CN" sz="1800" dirty="0"/>
              <a:t>组中的按钮</a:t>
            </a:r>
            <a:r>
              <a:rPr lang="zh-CN" altLang="zh-CN" sz="1800" dirty="0" smtClean="0"/>
              <a:t>，</a:t>
            </a:r>
            <a:r>
              <a:rPr lang="zh-CN" altLang="en-US" sz="1800" dirty="0"/>
              <a:t>或者</a:t>
            </a:r>
            <a:r>
              <a:rPr lang="zh-CN" altLang="zh-CN" sz="1800" dirty="0" smtClean="0"/>
              <a:t>利用</a:t>
            </a:r>
            <a:r>
              <a:rPr lang="en-US" altLang="zh-CN" sz="1800" dirty="0"/>
              <a:t>“</a:t>
            </a:r>
            <a:r>
              <a:rPr lang="zh-CN" altLang="zh-CN" sz="1800" dirty="0"/>
              <a:t>设置单元格格式</a:t>
            </a:r>
            <a:r>
              <a:rPr lang="en-US" altLang="zh-CN" sz="1800" dirty="0"/>
              <a:t>”</a:t>
            </a:r>
            <a:r>
              <a:rPr lang="zh-CN" altLang="zh-CN" sz="1800" dirty="0"/>
              <a:t>对话框，均可进行</a:t>
            </a:r>
            <a:r>
              <a:rPr lang="zh-CN" altLang="zh-CN" sz="1800" dirty="0" smtClean="0"/>
              <a:t>设置</a:t>
            </a:r>
            <a:r>
              <a:rPr lang="zh-CN" altLang="en-US" sz="1800" dirty="0" smtClean="0"/>
              <a:t>，如图所示</a:t>
            </a:r>
            <a:r>
              <a:rPr lang="zh-CN" altLang="zh-CN" sz="1800" dirty="0" smtClean="0"/>
              <a:t>。 </a:t>
            </a:r>
            <a:endParaRPr lang="zh-CN" altLang="zh-CN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6779" r="73432" b="78803"/>
          <a:stretch/>
        </p:blipFill>
        <p:spPr bwMode="auto">
          <a:xfrm>
            <a:off x="1344742" y="4281904"/>
            <a:ext cx="2524772" cy="10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1" t="25583" r="23940" b="17712"/>
          <a:stretch/>
        </p:blipFill>
        <p:spPr bwMode="auto">
          <a:xfrm>
            <a:off x="4131176" y="3525258"/>
            <a:ext cx="3825200" cy="256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7"/>
          <p:cNvSpPr txBox="1">
            <a:spLocks/>
          </p:cNvSpPr>
          <p:nvPr/>
        </p:nvSpPr>
        <p:spPr bwMode="auto">
          <a:xfrm>
            <a:off x="-26988" y="338138"/>
            <a:ext cx="91709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kern="0" dirty="0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666750" y="1268760"/>
            <a:ext cx="8081963" cy="518442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19459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9460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9461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9462" name="矩形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9463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9464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927098" y="1988840"/>
            <a:ext cx="7561263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/>
              <a:t>       </a:t>
            </a:r>
            <a:r>
              <a:rPr lang="zh-CN" altLang="zh-CN" sz="1800" dirty="0" smtClean="0"/>
              <a:t>选中</a:t>
            </a:r>
            <a:r>
              <a:rPr lang="en-US" altLang="zh-CN" sz="1800" dirty="0" smtClean="0"/>
              <a:t>A3:C32</a:t>
            </a:r>
            <a:r>
              <a:rPr lang="zh-CN" altLang="en-US" sz="1800" dirty="0" smtClean="0"/>
              <a:t>、</a:t>
            </a:r>
            <a:r>
              <a:rPr lang="en-US" altLang="zh-CN" sz="1800" dirty="0" smtClean="0"/>
              <a:t>E3:G32</a:t>
            </a:r>
            <a:r>
              <a:rPr lang="zh-CN" altLang="zh-CN" sz="1800" dirty="0" smtClean="0"/>
              <a:t>单元格，单击</a:t>
            </a:r>
            <a:r>
              <a:rPr lang="en-US" altLang="zh-CN" sz="1800" dirty="0"/>
              <a:t>“</a:t>
            </a:r>
            <a:r>
              <a:rPr lang="zh-CN" altLang="zh-CN" sz="1800" dirty="0"/>
              <a:t>开始</a:t>
            </a:r>
            <a:r>
              <a:rPr lang="en-US" altLang="zh-CN" sz="1800" dirty="0"/>
              <a:t>”</a:t>
            </a:r>
            <a:r>
              <a:rPr lang="zh-CN" altLang="zh-CN" sz="1800" dirty="0"/>
              <a:t>选项</a:t>
            </a:r>
            <a:r>
              <a:rPr lang="zh-CN" altLang="zh-CN" sz="1800" dirty="0" smtClean="0"/>
              <a:t>卡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en-US" altLang="zh-CN" sz="1800" dirty="0" smtClean="0"/>
              <a:t>“</a:t>
            </a:r>
            <a:r>
              <a:rPr lang="zh-CN" altLang="zh-CN" sz="1800" dirty="0"/>
              <a:t>对齐方式</a:t>
            </a:r>
            <a:r>
              <a:rPr lang="en-US" altLang="zh-CN" sz="1800" dirty="0" smtClean="0"/>
              <a:t>”</a:t>
            </a:r>
            <a:r>
              <a:rPr lang="zh-CN" altLang="en-US" sz="1800" dirty="0" smtClean="0"/>
              <a:t>选项</a:t>
            </a:r>
            <a:r>
              <a:rPr lang="zh-CN" altLang="zh-CN" sz="1800" dirty="0" smtClean="0"/>
              <a:t>组的</a:t>
            </a:r>
            <a:r>
              <a:rPr lang="zh-CN" altLang="zh-CN" sz="1800" dirty="0"/>
              <a:t>水平居中、垂直居中按钮</a:t>
            </a:r>
            <a:r>
              <a:rPr lang="zh-CN" altLang="zh-CN" sz="1800" dirty="0" smtClean="0"/>
              <a:t>设置。</a:t>
            </a:r>
            <a:r>
              <a:rPr lang="zh-CN" altLang="zh-CN" sz="1800" dirty="0"/>
              <a:t>然后再选</a:t>
            </a:r>
            <a:r>
              <a:rPr lang="zh-CN" altLang="zh-CN" sz="1800" dirty="0" smtClean="0"/>
              <a:t>中</a:t>
            </a:r>
            <a:r>
              <a:rPr lang="en-US" altLang="zh-CN" sz="1800" dirty="0" smtClean="0"/>
              <a:t>E3:G32</a:t>
            </a:r>
            <a:r>
              <a:rPr lang="zh-CN" altLang="zh-CN" sz="1800" dirty="0"/>
              <a:t>单元格，单击水平左对齐，垂直居中按钮即</a:t>
            </a:r>
            <a:r>
              <a:rPr lang="zh-CN" altLang="zh-CN" sz="1800" dirty="0" smtClean="0"/>
              <a:t>可</a:t>
            </a:r>
            <a:r>
              <a:rPr lang="zh-CN" altLang="en-US" sz="1800" dirty="0" smtClean="0"/>
              <a:t>，如图所示。</a:t>
            </a:r>
            <a:endParaRPr lang="zh-CN" altLang="zh-CN" sz="1800" dirty="0"/>
          </a:p>
        </p:txBody>
      </p:sp>
      <p:pic>
        <p:nvPicPr>
          <p:cNvPr id="1946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0"/>
          <a:stretch>
            <a:fillRect/>
          </a:stretch>
        </p:blipFill>
        <p:spPr bwMode="auto">
          <a:xfrm>
            <a:off x="5292080" y="2996952"/>
            <a:ext cx="2736304" cy="257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2" t="6369" r="54873" b="79026"/>
          <a:stretch/>
        </p:blipFill>
        <p:spPr bwMode="auto">
          <a:xfrm>
            <a:off x="1331640" y="3429000"/>
            <a:ext cx="2799229" cy="127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箭头连接符 4"/>
          <p:cNvCxnSpPr/>
          <p:nvPr/>
        </p:nvCxnSpPr>
        <p:spPr>
          <a:xfrm>
            <a:off x="4211960" y="4005064"/>
            <a:ext cx="1008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标题 7"/>
          <p:cNvSpPr txBox="1">
            <a:spLocks/>
          </p:cNvSpPr>
          <p:nvPr/>
        </p:nvSpPr>
        <p:spPr bwMode="auto">
          <a:xfrm>
            <a:off x="-26988" y="338138"/>
            <a:ext cx="91709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kern="0" dirty="0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</p:spTree>
    <p:extLst>
      <p:ext uri="{BB962C8B-B14F-4D97-AF65-F5344CB8AC3E}">
        <p14:creationId xmlns:p14="http://schemas.microsoft.com/office/powerpoint/2010/main" val="4062400261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 bwMode="auto">
          <a:xfrm>
            <a:off x="666750" y="1340768"/>
            <a:ext cx="8081963" cy="511242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0483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4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5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6" name="矩形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7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8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9" name="TextBox 8"/>
          <p:cNvSpPr txBox="1">
            <a:spLocks noChangeArrowheads="1"/>
          </p:cNvSpPr>
          <p:nvPr/>
        </p:nvSpPr>
        <p:spPr bwMode="auto">
          <a:xfrm>
            <a:off x="927100" y="1554263"/>
            <a:ext cx="7561262" cy="261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zh-CN" sz="1800" b="1" dirty="0"/>
              <a:t>4</a:t>
            </a:r>
            <a:r>
              <a:rPr lang="zh-CN" altLang="zh-CN" sz="1800" b="1" dirty="0" smtClean="0"/>
              <a:t>．</a:t>
            </a:r>
            <a:r>
              <a:rPr lang="zh-CN" altLang="en-US" sz="1800" b="1" dirty="0" smtClean="0"/>
              <a:t>整体美化</a:t>
            </a:r>
            <a:r>
              <a:rPr lang="zh-CN" altLang="zh-CN" sz="1800" b="1" dirty="0" smtClean="0"/>
              <a:t>表格</a:t>
            </a:r>
            <a:endParaRPr lang="zh-CN" altLang="zh-CN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 smtClean="0"/>
              <a:t>（</a:t>
            </a:r>
            <a:r>
              <a:rPr lang="en-US" altLang="zh-CN" sz="1800" b="1" dirty="0"/>
              <a:t>1</a:t>
            </a:r>
            <a:r>
              <a:rPr lang="zh-CN" altLang="en-US" sz="1800" b="1" dirty="0" smtClean="0"/>
              <a:t>）调整行高</a:t>
            </a:r>
            <a:endParaRPr lang="en-US" altLang="zh-CN" sz="18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latin typeface="宋体" pitchFamily="2" charset="-122"/>
              </a:rPr>
              <a:t>    </a:t>
            </a:r>
            <a:r>
              <a:rPr lang="zh-CN" altLang="zh-CN" sz="1800" dirty="0" smtClean="0">
                <a:latin typeface="宋体" pitchFamily="2" charset="-122"/>
              </a:rPr>
              <a:t>设置</a:t>
            </a:r>
            <a:r>
              <a:rPr lang="zh-CN" altLang="zh-CN" sz="1800" dirty="0">
                <a:latin typeface="宋体" pitchFamily="2" charset="-122"/>
              </a:rPr>
              <a:t>第一行行高为</a:t>
            </a:r>
            <a:r>
              <a:rPr lang="en-US" altLang="zh-CN" sz="1800" dirty="0">
                <a:latin typeface="宋体" pitchFamily="2" charset="-122"/>
              </a:rPr>
              <a:t>36</a:t>
            </a:r>
            <a:r>
              <a:rPr lang="zh-CN" altLang="zh-CN" sz="1800" dirty="0">
                <a:latin typeface="宋体" pitchFamily="2" charset="-122"/>
              </a:rPr>
              <a:t>，其他行行高为</a:t>
            </a:r>
            <a:r>
              <a:rPr lang="en-US" altLang="zh-CN" sz="1800" dirty="0">
                <a:latin typeface="宋体" pitchFamily="2" charset="-122"/>
              </a:rPr>
              <a:t>18</a:t>
            </a:r>
            <a:r>
              <a:rPr lang="zh-CN" altLang="zh-CN" sz="1800" dirty="0">
                <a:latin typeface="宋体" pitchFamily="2" charset="-122"/>
              </a:rPr>
              <a:t>。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n-US" altLang="zh-CN" sz="1800" dirty="0" smtClean="0"/>
              <a:t>       </a:t>
            </a:r>
            <a:r>
              <a:rPr lang="zh-CN" altLang="zh-CN" sz="1800" dirty="0" smtClean="0"/>
              <a:t>操作</a:t>
            </a:r>
            <a:r>
              <a:rPr lang="zh-CN" altLang="en-US" sz="1800" dirty="0" smtClean="0"/>
              <a:t>方法：</a:t>
            </a:r>
            <a:r>
              <a:rPr lang="zh-CN" altLang="zh-CN" sz="1800" dirty="0" smtClean="0">
                <a:latin typeface="宋体" pitchFamily="2" charset="-122"/>
              </a:rPr>
              <a:t>单击</a:t>
            </a:r>
            <a:r>
              <a:rPr lang="zh-CN" altLang="zh-CN" sz="1800" dirty="0">
                <a:latin typeface="宋体" pitchFamily="2" charset="-122"/>
              </a:rPr>
              <a:t>第一行的行标</a:t>
            </a:r>
            <a:r>
              <a:rPr lang="en-US" altLang="zh-CN" sz="1800" dirty="0">
                <a:latin typeface="宋体" pitchFamily="2" charset="-122"/>
              </a:rPr>
              <a:t>1</a:t>
            </a:r>
            <a:r>
              <a:rPr lang="zh-CN" altLang="zh-CN" sz="1800" dirty="0">
                <a:latin typeface="宋体" pitchFamily="2" charset="-122"/>
              </a:rPr>
              <a:t>选中第一行，再右击鼠标，在弹出的快捷菜单中单击“行高”命令，然后在弹出的对话框中输入“</a:t>
            </a:r>
            <a:r>
              <a:rPr lang="en-US" altLang="zh-CN" sz="1800" dirty="0">
                <a:latin typeface="宋体" pitchFamily="2" charset="-122"/>
              </a:rPr>
              <a:t>36”</a:t>
            </a:r>
            <a:r>
              <a:rPr lang="zh-CN" altLang="zh-CN" sz="1800" dirty="0">
                <a:latin typeface="宋体" pitchFamily="2" charset="-122"/>
              </a:rPr>
              <a:t>，单击“确定”按钮即可设置第一行行高</a:t>
            </a:r>
            <a:r>
              <a:rPr lang="zh-CN" altLang="en-US" sz="1800" dirty="0">
                <a:latin typeface="宋体" pitchFamily="2" charset="-122"/>
              </a:rPr>
              <a:t>，如图所示</a:t>
            </a:r>
            <a:r>
              <a:rPr lang="zh-CN" altLang="zh-CN" sz="1800" dirty="0" smtClean="0">
                <a:latin typeface="宋体" pitchFamily="2" charset="-122"/>
              </a:rPr>
              <a:t>。</a:t>
            </a:r>
            <a:r>
              <a:rPr lang="zh-CN" altLang="en-US" sz="1800" dirty="0" smtClean="0">
                <a:latin typeface="宋体" pitchFamily="2" charset="-122"/>
              </a:rPr>
              <a:t>同理，</a:t>
            </a:r>
            <a:r>
              <a:rPr lang="zh-CN" altLang="zh-CN" sz="1800" dirty="0" smtClean="0">
                <a:latin typeface="宋体" pitchFamily="2" charset="-122"/>
              </a:rPr>
              <a:t>设置</a:t>
            </a:r>
            <a:r>
              <a:rPr lang="zh-CN" altLang="zh-CN" sz="1800" dirty="0">
                <a:latin typeface="宋体" pitchFamily="2" charset="-122"/>
              </a:rPr>
              <a:t>其他行行</a:t>
            </a:r>
            <a:r>
              <a:rPr lang="zh-CN" altLang="zh-CN" sz="1800" dirty="0" smtClean="0">
                <a:latin typeface="宋体" pitchFamily="2" charset="-122"/>
              </a:rPr>
              <a:t>高</a:t>
            </a:r>
            <a:r>
              <a:rPr lang="zh-CN" altLang="zh-CN" sz="1800" dirty="0">
                <a:latin typeface="宋体" pitchFamily="2" charset="-122"/>
              </a:rPr>
              <a:t>为</a:t>
            </a:r>
            <a:r>
              <a:rPr lang="en-US" altLang="zh-CN" sz="1800" dirty="0" smtClean="0">
                <a:latin typeface="宋体" pitchFamily="2" charset="-122"/>
              </a:rPr>
              <a:t>18</a:t>
            </a:r>
            <a:r>
              <a:rPr lang="zh-CN" altLang="zh-CN" sz="1800" dirty="0" smtClean="0">
                <a:latin typeface="宋体" pitchFamily="2" charset="-122"/>
              </a:rPr>
              <a:t>。</a:t>
            </a:r>
            <a:endParaRPr lang="zh-CN" altLang="zh-CN" sz="1800" dirty="0">
              <a:latin typeface="宋体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600" b="1" dirty="0" smtClean="0"/>
          </a:p>
        </p:txBody>
      </p:sp>
      <p:sp>
        <p:nvSpPr>
          <p:cNvPr id="20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9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2" r="84619" b="32641"/>
          <a:stretch/>
        </p:blipFill>
        <p:spPr bwMode="auto">
          <a:xfrm>
            <a:off x="1979712" y="3604915"/>
            <a:ext cx="2219280" cy="248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7" t="51883" r="67966" b="35450"/>
          <a:stretch/>
        </p:blipFill>
        <p:spPr bwMode="auto">
          <a:xfrm>
            <a:off x="4707730" y="3992174"/>
            <a:ext cx="2744589" cy="152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标题 7"/>
          <p:cNvSpPr txBox="1">
            <a:spLocks/>
          </p:cNvSpPr>
          <p:nvPr/>
        </p:nvSpPr>
        <p:spPr bwMode="auto">
          <a:xfrm>
            <a:off x="-26988" y="338138"/>
            <a:ext cx="91709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kern="0" dirty="0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 bwMode="auto">
          <a:xfrm>
            <a:off x="666750" y="1334522"/>
            <a:ext cx="8081963" cy="511866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sz="2000">
              <a:latin typeface="Arial" pitchFamily="34" charset="0"/>
            </a:endParaRPr>
          </a:p>
        </p:txBody>
      </p:sp>
      <p:sp>
        <p:nvSpPr>
          <p:cNvPr id="20489" name="TextBox 8"/>
          <p:cNvSpPr txBox="1">
            <a:spLocks noChangeArrowheads="1"/>
          </p:cNvSpPr>
          <p:nvPr/>
        </p:nvSpPr>
        <p:spPr bwMode="auto">
          <a:xfrm>
            <a:off x="899170" y="1489571"/>
            <a:ext cx="7561262" cy="280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CN" altLang="en-US" sz="1800" b="1" dirty="0" smtClean="0"/>
              <a:t>（</a:t>
            </a:r>
            <a:r>
              <a:rPr lang="en-US" altLang="zh-CN" sz="1800" b="1" dirty="0" smtClean="0"/>
              <a:t>2</a:t>
            </a:r>
            <a:r>
              <a:rPr lang="zh-CN" altLang="en-US" sz="1800" b="1" dirty="0" smtClean="0"/>
              <a:t>）</a:t>
            </a:r>
            <a:r>
              <a:rPr lang="zh-CN" altLang="en-US" sz="1800" b="1" dirty="0"/>
              <a:t>添加</a:t>
            </a:r>
            <a:r>
              <a:rPr lang="zh-CN" altLang="zh-CN" sz="1800" b="1" dirty="0" smtClean="0"/>
              <a:t>表格边框</a:t>
            </a:r>
            <a:endParaRPr lang="en-US" altLang="zh-CN" sz="1800" b="1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CN" altLang="en-US" sz="1800" b="1" dirty="0" smtClean="0"/>
              <a:t>   要求：设置表格边框为所有框线</a:t>
            </a:r>
            <a:r>
              <a:rPr lang="zh-CN" altLang="en-US" sz="1800" b="1" dirty="0"/>
              <a:t>。</a:t>
            </a:r>
            <a:endParaRPr lang="en-US" altLang="zh-CN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dirty="0" smtClean="0"/>
              <a:t>操作方法</a:t>
            </a:r>
            <a:r>
              <a:rPr lang="zh-CN" altLang="zh-CN" sz="1800" dirty="0"/>
              <a:t>：</a:t>
            </a:r>
            <a:r>
              <a:rPr lang="en-US" altLang="zh-CN" sz="1800" dirty="0"/>
              <a:t> </a:t>
            </a:r>
            <a:endParaRPr lang="en-US" altLang="zh-CN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      </a:t>
            </a:r>
            <a:r>
              <a:rPr lang="zh-CN" altLang="zh-CN" sz="1800" dirty="0" smtClean="0"/>
              <a:t>第</a:t>
            </a:r>
            <a:r>
              <a:rPr lang="en-US" altLang="zh-CN" sz="1800" dirty="0"/>
              <a:t>1</a:t>
            </a:r>
            <a:r>
              <a:rPr lang="zh-CN" altLang="zh-CN" sz="1800" dirty="0"/>
              <a:t>种：首先选中</a:t>
            </a:r>
            <a:r>
              <a:rPr lang="en-US" altLang="zh-CN" sz="1800" dirty="0" smtClean="0"/>
              <a:t>A2:H32</a:t>
            </a:r>
            <a:r>
              <a:rPr lang="zh-CN" altLang="zh-CN" sz="1800" dirty="0"/>
              <a:t>单元格，直接单击</a:t>
            </a:r>
            <a:r>
              <a:rPr lang="en-US" altLang="zh-CN" sz="1800" dirty="0"/>
              <a:t>“</a:t>
            </a:r>
            <a:r>
              <a:rPr lang="zh-CN" altLang="zh-CN" sz="1800" dirty="0"/>
              <a:t>开始</a:t>
            </a:r>
            <a:r>
              <a:rPr lang="en-US" altLang="zh-CN" sz="1800" dirty="0"/>
              <a:t>”</a:t>
            </a:r>
            <a:r>
              <a:rPr lang="zh-CN" altLang="zh-CN" sz="1800" dirty="0"/>
              <a:t>选项</a:t>
            </a:r>
            <a:r>
              <a:rPr lang="zh-CN" altLang="zh-CN" sz="1800" dirty="0" smtClean="0"/>
              <a:t>卡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en-US" altLang="zh-CN" sz="1800" dirty="0" smtClean="0"/>
              <a:t>“</a:t>
            </a:r>
            <a:r>
              <a:rPr lang="zh-CN" altLang="zh-CN" sz="1800" dirty="0"/>
              <a:t>字体</a:t>
            </a:r>
            <a:r>
              <a:rPr lang="en-US" altLang="zh-CN" sz="1800" dirty="0" smtClean="0"/>
              <a:t>”</a:t>
            </a:r>
            <a:r>
              <a:rPr lang="zh-CN" altLang="en-US" sz="1800" dirty="0" smtClean="0"/>
              <a:t>选项</a:t>
            </a:r>
            <a:r>
              <a:rPr lang="zh-CN" altLang="zh-CN" sz="1800" dirty="0" smtClean="0"/>
              <a:t>组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zh-CN" sz="1800" dirty="0" smtClean="0"/>
              <a:t>边框</a:t>
            </a:r>
            <a:r>
              <a:rPr lang="en-US" altLang="zh-CN" sz="1800" dirty="0"/>
              <a:t>”</a:t>
            </a:r>
            <a:r>
              <a:rPr lang="zh-CN" altLang="zh-CN" sz="1800" dirty="0"/>
              <a:t>按钮，执行“所有框线”命令即可。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 smtClean="0"/>
              <a:t>       </a:t>
            </a:r>
            <a:r>
              <a:rPr lang="zh-CN" altLang="zh-CN" sz="1800" dirty="0" smtClean="0"/>
              <a:t>第</a:t>
            </a:r>
            <a:r>
              <a:rPr lang="en-US" altLang="zh-CN" sz="1800" dirty="0"/>
              <a:t>2</a:t>
            </a:r>
            <a:r>
              <a:rPr lang="zh-CN" altLang="zh-CN" sz="1800" dirty="0"/>
              <a:t>种：首先选中</a:t>
            </a:r>
            <a:r>
              <a:rPr lang="en-US" altLang="zh-CN" sz="1800" dirty="0" smtClean="0"/>
              <a:t>A2:H32</a:t>
            </a:r>
            <a:r>
              <a:rPr lang="zh-CN" altLang="zh-CN" sz="1800" dirty="0"/>
              <a:t>单元格，右击鼠标执行快捷菜单“设置单元格格式”命令，打开</a:t>
            </a:r>
            <a:r>
              <a:rPr lang="en-US" altLang="zh-CN" sz="1800" dirty="0"/>
              <a:t>“</a:t>
            </a:r>
            <a:r>
              <a:rPr lang="zh-CN" altLang="zh-CN" sz="1800" dirty="0"/>
              <a:t>设置单元格格式</a:t>
            </a:r>
            <a:r>
              <a:rPr lang="en-US" altLang="zh-CN" sz="1800" dirty="0"/>
              <a:t>”</a:t>
            </a:r>
            <a:r>
              <a:rPr lang="zh-CN" altLang="zh-CN" sz="1800" dirty="0"/>
              <a:t>对话框，单击</a:t>
            </a:r>
            <a:r>
              <a:rPr lang="en-US" altLang="zh-CN" sz="1800" dirty="0"/>
              <a:t>“</a:t>
            </a:r>
            <a:r>
              <a:rPr lang="zh-CN" altLang="zh-CN" sz="1800" dirty="0"/>
              <a:t>边框</a:t>
            </a:r>
            <a:r>
              <a:rPr lang="en-US" altLang="zh-CN" sz="1800" dirty="0"/>
              <a:t>”</a:t>
            </a:r>
            <a:r>
              <a:rPr lang="zh-CN" altLang="zh-CN" sz="1800" dirty="0"/>
              <a:t>选项卡，首先选择样式为“单实线”，然后先单击外边框按钮，再单击内边框按钮，即可设置好所有</a:t>
            </a:r>
            <a:r>
              <a:rPr lang="zh-CN" altLang="en-US" sz="1800" dirty="0"/>
              <a:t>边</a:t>
            </a:r>
            <a:r>
              <a:rPr lang="zh-CN" altLang="zh-CN" sz="1800" dirty="0"/>
              <a:t>框</a:t>
            </a:r>
            <a:r>
              <a:rPr lang="zh-CN" altLang="zh-CN" sz="1800" dirty="0" smtClean="0"/>
              <a:t>线</a:t>
            </a:r>
            <a:r>
              <a:rPr lang="zh-CN" altLang="en-US" sz="1800" dirty="0"/>
              <a:t>，</a:t>
            </a:r>
            <a:r>
              <a:rPr lang="zh-CN" altLang="en-US" sz="1800" dirty="0" smtClean="0"/>
              <a:t>如图所示。</a:t>
            </a:r>
            <a:endParaRPr lang="zh-CN" altLang="zh-CN" sz="1800" dirty="0"/>
          </a:p>
        </p:txBody>
      </p:sp>
      <p:sp>
        <p:nvSpPr>
          <p:cNvPr id="20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9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pic>
        <p:nvPicPr>
          <p:cNvPr id="204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689" y="4289466"/>
            <a:ext cx="3464671" cy="201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" t="8262" r="72161" b="53252"/>
          <a:stretch/>
        </p:blipFill>
        <p:spPr bwMode="auto">
          <a:xfrm>
            <a:off x="1907704" y="4299411"/>
            <a:ext cx="2116489" cy="188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标题 7"/>
          <p:cNvSpPr txBox="1">
            <a:spLocks/>
          </p:cNvSpPr>
          <p:nvPr/>
        </p:nvSpPr>
        <p:spPr bwMode="auto">
          <a:xfrm>
            <a:off x="-26988" y="338138"/>
            <a:ext cx="91709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kern="0" dirty="0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</p:spTree>
    <p:extLst>
      <p:ext uri="{BB962C8B-B14F-4D97-AF65-F5344CB8AC3E}">
        <p14:creationId xmlns:p14="http://schemas.microsoft.com/office/powerpoint/2010/main" val="1391855469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 bwMode="auto">
          <a:xfrm>
            <a:off x="666750" y="1340768"/>
            <a:ext cx="8081963" cy="511242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0483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4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5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6" name="矩形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7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8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9" name="TextBox 8"/>
          <p:cNvSpPr txBox="1">
            <a:spLocks noChangeArrowheads="1"/>
          </p:cNvSpPr>
          <p:nvPr/>
        </p:nvSpPr>
        <p:spPr bwMode="auto">
          <a:xfrm>
            <a:off x="899592" y="1628800"/>
            <a:ext cx="7561262" cy="13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CN" altLang="en-US" sz="1800" b="1" dirty="0" smtClean="0"/>
              <a:t>（</a:t>
            </a:r>
            <a:r>
              <a:rPr lang="en-US" altLang="zh-CN" sz="1800" b="1" dirty="0" smtClean="0"/>
              <a:t>3</a:t>
            </a:r>
            <a:r>
              <a:rPr lang="zh-CN" altLang="en-US" sz="1800" b="1" dirty="0" smtClean="0"/>
              <a:t>）固定表头以便浏览学生信息</a:t>
            </a:r>
            <a:endParaRPr lang="en-US" altLang="zh-CN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 smtClean="0"/>
              <a:t>       操作方法：单击行标签</a:t>
            </a:r>
            <a:r>
              <a:rPr lang="en-US" altLang="zh-CN" sz="1800" dirty="0" smtClean="0"/>
              <a:t>3</a:t>
            </a:r>
            <a:r>
              <a:rPr lang="zh-CN" altLang="en-US" sz="1800" dirty="0" smtClean="0"/>
              <a:t>，选定第</a:t>
            </a:r>
            <a:r>
              <a:rPr lang="en-US" altLang="zh-CN" sz="1800" dirty="0" smtClean="0"/>
              <a:t>3</a:t>
            </a:r>
            <a:r>
              <a:rPr lang="zh-CN" altLang="en-US" sz="1800" dirty="0" smtClean="0"/>
              <a:t>行，单击“视图”选项卡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en-US" sz="1800" dirty="0" smtClean="0"/>
              <a:t>“窗口”选项组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en-US" sz="1800" dirty="0" smtClean="0"/>
              <a:t>“冻结窗格”按钮下方的三角按钮，在列表中选择“冻结拆分窗格”选项，如图所示。</a:t>
            </a:r>
            <a:endParaRPr lang="zh-CN" altLang="zh-CN" sz="1800" dirty="0"/>
          </a:p>
        </p:txBody>
      </p:sp>
      <p:sp>
        <p:nvSpPr>
          <p:cNvPr id="20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9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2" t="6939" r="29407" b="59703"/>
          <a:stretch/>
        </p:blipFill>
        <p:spPr bwMode="auto">
          <a:xfrm>
            <a:off x="2699792" y="3122604"/>
            <a:ext cx="3924365" cy="297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标题 7"/>
          <p:cNvSpPr txBox="1">
            <a:spLocks/>
          </p:cNvSpPr>
          <p:nvPr/>
        </p:nvSpPr>
        <p:spPr bwMode="auto">
          <a:xfrm>
            <a:off x="-26988" y="338138"/>
            <a:ext cx="91709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kern="0" dirty="0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</p:spTree>
    <p:extLst>
      <p:ext uri="{BB962C8B-B14F-4D97-AF65-F5344CB8AC3E}">
        <p14:creationId xmlns:p14="http://schemas.microsoft.com/office/powerpoint/2010/main" val="2864353536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268760"/>
            <a:ext cx="8081963" cy="518442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1513" name="标题 7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四、项目拓展</a:t>
            </a:r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927100" y="1340768"/>
            <a:ext cx="7561263" cy="278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zh-CN" altLang="zh-CN" sz="2000" b="1" dirty="0"/>
              <a:t>（</a:t>
            </a:r>
            <a:r>
              <a:rPr lang="zh-CN" altLang="en-US" sz="2000" b="1" dirty="0"/>
              <a:t>一</a:t>
            </a:r>
            <a:r>
              <a:rPr lang="zh-CN" altLang="zh-CN" sz="2000" b="1" dirty="0" smtClean="0"/>
              <a:t>）</a:t>
            </a:r>
            <a:r>
              <a:rPr lang="zh-CN" altLang="en-US" sz="2000" b="1" dirty="0" smtClean="0"/>
              <a:t>制作班级成绩表</a:t>
            </a:r>
            <a:endParaRPr lang="en-US" altLang="zh-CN" sz="2000" b="1" dirty="0" smtClean="0"/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1800" b="1" dirty="0" smtClean="0"/>
              <a:t>1. </a:t>
            </a:r>
            <a:r>
              <a:rPr lang="zh-CN" altLang="en-US" sz="1800" b="1" dirty="0" smtClean="0"/>
              <a:t>复制工作</a:t>
            </a:r>
            <a:r>
              <a:rPr lang="zh-CN" altLang="en-US" sz="1800" b="1" dirty="0"/>
              <a:t>表</a:t>
            </a:r>
            <a:endParaRPr lang="en-US" altLang="zh-CN" sz="1800" b="1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800" dirty="0" smtClean="0"/>
              <a:t>        </a:t>
            </a:r>
            <a:r>
              <a:rPr lang="zh-CN" altLang="zh-CN" sz="1600" dirty="0" smtClean="0"/>
              <a:t>操作</a:t>
            </a:r>
            <a:r>
              <a:rPr lang="zh-CN" altLang="en-US" sz="1600" dirty="0" smtClean="0"/>
              <a:t>方法：</a:t>
            </a:r>
            <a:endParaRPr lang="en-US" altLang="zh-CN" sz="1600" dirty="0" smtClean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 smtClean="0"/>
              <a:t>       （</a:t>
            </a:r>
            <a:r>
              <a:rPr lang="en-US" altLang="zh-CN" sz="1600" dirty="0" smtClean="0"/>
              <a:t>1</a:t>
            </a:r>
            <a:r>
              <a:rPr lang="zh-CN" altLang="en-US" sz="1600" dirty="0" smtClean="0"/>
              <a:t>）</a:t>
            </a:r>
            <a:r>
              <a:rPr lang="zh-CN" altLang="zh-CN" sz="1600" dirty="0" smtClean="0"/>
              <a:t>右击</a:t>
            </a:r>
            <a:r>
              <a:rPr lang="zh-CN" altLang="en-US" sz="1600" dirty="0" smtClean="0"/>
              <a:t>“</a:t>
            </a:r>
            <a:r>
              <a:rPr lang="en-US" altLang="zh-CN" sz="1600" dirty="0" err="1" smtClean="0"/>
              <a:t>学生基本信息情况表</a:t>
            </a:r>
            <a:r>
              <a:rPr lang="zh-CN" altLang="en-US" sz="1600" dirty="0" smtClean="0"/>
              <a:t>”</a:t>
            </a:r>
            <a:r>
              <a:rPr lang="zh-CN" altLang="zh-CN" sz="1600" dirty="0" smtClean="0"/>
              <a:t>工作</a:t>
            </a:r>
            <a:r>
              <a:rPr lang="zh-CN" altLang="zh-CN" sz="1600" dirty="0"/>
              <a:t>表标签</a:t>
            </a:r>
            <a:r>
              <a:rPr lang="zh-CN" altLang="zh-CN" sz="1600" dirty="0" smtClean="0"/>
              <a:t>，</a:t>
            </a:r>
            <a:r>
              <a:rPr lang="zh-CN" altLang="zh-CN" sz="1600" dirty="0"/>
              <a:t>在快捷菜单中选择“移动或复制工作</a:t>
            </a:r>
            <a:r>
              <a:rPr lang="zh-CN" altLang="zh-CN" sz="1600" dirty="0" smtClean="0"/>
              <a:t>表</a:t>
            </a:r>
            <a:r>
              <a:rPr lang="zh-CN" altLang="en-US" sz="1600" dirty="0" smtClean="0"/>
              <a:t>”命令，</a:t>
            </a:r>
            <a:r>
              <a:rPr lang="zh-CN" altLang="en-US" sz="1600" dirty="0"/>
              <a:t>在</a:t>
            </a:r>
            <a:r>
              <a:rPr lang="zh-CN" altLang="zh-CN" sz="1600" dirty="0" smtClean="0"/>
              <a:t>弹出</a:t>
            </a:r>
            <a:r>
              <a:rPr lang="zh-CN" altLang="en-US" sz="1600" dirty="0" smtClean="0"/>
              <a:t>的“</a:t>
            </a:r>
            <a:r>
              <a:rPr lang="zh-CN" altLang="zh-CN" sz="1600" dirty="0" smtClean="0"/>
              <a:t>移动</a:t>
            </a:r>
            <a:r>
              <a:rPr lang="zh-CN" altLang="zh-CN" sz="1600" dirty="0"/>
              <a:t>或复制工作表”对话框</a:t>
            </a:r>
            <a:r>
              <a:rPr lang="zh-CN" altLang="zh-CN" sz="1600" dirty="0" smtClean="0"/>
              <a:t>，</a:t>
            </a:r>
            <a:r>
              <a:rPr lang="zh-CN" altLang="en-US" sz="1600" dirty="0" smtClean="0"/>
              <a:t>在“下列选定工作表之前”选择“移至最后”，勾</a:t>
            </a:r>
            <a:r>
              <a:rPr lang="zh-CN" altLang="en-US" sz="1600" dirty="0"/>
              <a:t>选</a:t>
            </a:r>
            <a:r>
              <a:rPr lang="zh-CN" altLang="zh-CN" sz="1600" dirty="0" smtClean="0"/>
              <a:t>“建立副本”，</a:t>
            </a:r>
            <a:r>
              <a:rPr lang="zh-CN" altLang="en-US" sz="1600" dirty="0" smtClean="0"/>
              <a:t>复制“</a:t>
            </a:r>
            <a:r>
              <a:rPr lang="en-US" altLang="zh-CN" sz="1600" dirty="0" err="1" smtClean="0"/>
              <a:t>学生基本信息情况表</a:t>
            </a:r>
            <a:r>
              <a:rPr lang="zh-CN" altLang="en-US" sz="1600" dirty="0"/>
              <a:t>”</a:t>
            </a:r>
            <a:r>
              <a:rPr lang="zh-CN" altLang="zh-CN" sz="1600" dirty="0"/>
              <a:t>工作</a:t>
            </a:r>
            <a:r>
              <a:rPr lang="zh-CN" altLang="zh-CN" sz="1600" dirty="0" smtClean="0"/>
              <a:t>表</a:t>
            </a:r>
            <a:r>
              <a:rPr lang="zh-CN" altLang="en-US" sz="1600" dirty="0" smtClean="0"/>
              <a:t>，如图所示。</a:t>
            </a:r>
            <a:endParaRPr lang="en-US" altLang="zh-CN" sz="1600" dirty="0" smtClean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 smtClean="0"/>
              <a:t>       （</a:t>
            </a:r>
            <a:r>
              <a:rPr lang="en-US" altLang="zh-CN" sz="1600" dirty="0" smtClean="0"/>
              <a:t>2</a:t>
            </a:r>
            <a:r>
              <a:rPr lang="zh-CN" altLang="en-US" sz="1600" dirty="0" smtClean="0"/>
              <a:t>）双击</a:t>
            </a:r>
            <a:r>
              <a:rPr lang="zh-CN" altLang="en-US" sz="1600" dirty="0"/>
              <a:t>复制生成的</a:t>
            </a:r>
            <a:r>
              <a:rPr lang="zh-CN" altLang="en-US" sz="1600" dirty="0" smtClean="0"/>
              <a:t>“</a:t>
            </a:r>
            <a:r>
              <a:rPr lang="en-US" altLang="zh-CN" sz="1600" dirty="0" err="1" smtClean="0"/>
              <a:t>学生基本信息情况表</a:t>
            </a:r>
            <a:r>
              <a:rPr lang="zh-CN" altLang="en-US" sz="1600" dirty="0"/>
              <a:t>（</a:t>
            </a:r>
            <a:r>
              <a:rPr lang="en-US" altLang="zh-CN" sz="1600" dirty="0"/>
              <a:t>2</a:t>
            </a:r>
            <a:r>
              <a:rPr lang="zh-CN" altLang="en-US" sz="1600" dirty="0"/>
              <a:t>）”</a:t>
            </a:r>
            <a:r>
              <a:rPr lang="zh-CN" altLang="zh-CN" sz="1600" dirty="0"/>
              <a:t>工作表标签，</a:t>
            </a:r>
            <a:r>
              <a:rPr lang="zh-CN" altLang="en-US" sz="1600" dirty="0"/>
              <a:t>将其重命名</a:t>
            </a:r>
            <a:r>
              <a:rPr lang="zh-CN" altLang="en-US" sz="1600" dirty="0" smtClean="0"/>
              <a:t>为</a:t>
            </a:r>
            <a:r>
              <a:rPr lang="zh-CN" altLang="en-US" sz="1600" dirty="0"/>
              <a:t>“</a:t>
            </a:r>
            <a:r>
              <a:rPr lang="zh-CN" altLang="en-US" sz="1600" dirty="0" smtClean="0"/>
              <a:t>学生成绩表”。</a:t>
            </a:r>
            <a:endParaRPr lang="en-US" altLang="zh-CN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51" r="69478" b="3646"/>
          <a:stretch/>
        </p:blipFill>
        <p:spPr bwMode="auto">
          <a:xfrm>
            <a:off x="1835696" y="4065293"/>
            <a:ext cx="2954975" cy="222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1" t="45921" r="66382" b="19801"/>
          <a:stretch/>
        </p:blipFill>
        <p:spPr bwMode="auto">
          <a:xfrm>
            <a:off x="4932040" y="4012013"/>
            <a:ext cx="2736305" cy="224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045099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1513" name="标题 7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四、项目拓展</a:t>
            </a:r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927100" y="1703459"/>
            <a:ext cx="7561263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 smtClean="0"/>
              <a:t>2. </a:t>
            </a:r>
            <a:r>
              <a:rPr lang="zh-CN" altLang="en-US" sz="1800" b="1" dirty="0" smtClean="0"/>
              <a:t>修改工作表</a:t>
            </a:r>
            <a:endParaRPr lang="zh-CN" altLang="zh-CN" sz="1800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zh-CN" sz="1800" dirty="0" smtClean="0"/>
              <a:t>（</a:t>
            </a:r>
            <a:r>
              <a:rPr lang="en-US" altLang="zh-CN" sz="1800" dirty="0"/>
              <a:t>1</a:t>
            </a:r>
            <a:r>
              <a:rPr lang="zh-CN" altLang="zh-CN" sz="1800" dirty="0" smtClean="0"/>
              <a:t>）</a:t>
            </a:r>
            <a:r>
              <a:rPr lang="zh-CN" altLang="en-US" sz="1800" dirty="0"/>
              <a:t>右</a:t>
            </a:r>
            <a:r>
              <a:rPr lang="zh-CN" altLang="en-US" sz="1800" dirty="0" smtClean="0"/>
              <a:t>击列标签</a:t>
            </a:r>
            <a:r>
              <a:rPr lang="en-US" altLang="zh-CN" sz="1800" dirty="0" smtClean="0"/>
              <a:t>H</a:t>
            </a:r>
            <a:r>
              <a:rPr lang="zh-CN" altLang="en-US" sz="1800" dirty="0" smtClean="0"/>
              <a:t>，在快捷菜单中选择“删除”命令，删除</a:t>
            </a:r>
            <a:r>
              <a:rPr lang="en-US" altLang="zh-CN" sz="1800" dirty="0" smtClean="0"/>
              <a:t>H</a:t>
            </a:r>
            <a:r>
              <a:rPr lang="zh-CN" altLang="en-US" sz="1800" dirty="0" smtClean="0"/>
              <a:t>列的所有单元格，如图所示。</a:t>
            </a:r>
            <a:endParaRPr lang="en-US" altLang="zh-CN" sz="1800" dirty="0" smtClean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zh-CN" sz="1800" dirty="0" smtClean="0"/>
              <a:t>（</a:t>
            </a:r>
            <a:r>
              <a:rPr lang="en-US" altLang="zh-CN" sz="1800" dirty="0"/>
              <a:t>2</a:t>
            </a:r>
            <a:r>
              <a:rPr lang="zh-CN" altLang="zh-CN" sz="1800" dirty="0" smtClean="0"/>
              <a:t>）</a:t>
            </a:r>
            <a:r>
              <a:rPr lang="zh-CN" altLang="en-US" sz="1800" dirty="0" smtClean="0"/>
              <a:t>右击行标签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，在快捷菜单中选择“删除”命令，删除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行的所有单元格，如图所示。</a:t>
            </a:r>
            <a:endParaRPr lang="en-US" altLang="zh-CN" sz="1800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3" t="24510" r="33347" b="47689"/>
          <a:stretch/>
        </p:blipFill>
        <p:spPr bwMode="auto">
          <a:xfrm>
            <a:off x="1911202" y="3426558"/>
            <a:ext cx="2474380" cy="223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8" r="84324" b="45348"/>
          <a:stretch/>
        </p:blipFill>
        <p:spPr bwMode="auto">
          <a:xfrm>
            <a:off x="5292080" y="3426559"/>
            <a:ext cx="2016224" cy="22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546242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497309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1508" name="矩形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09" name="矩形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10" name="矩形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11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12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13" name="标题 7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四、项目拓展</a:t>
            </a:r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927100" y="1934204"/>
            <a:ext cx="7561263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/>
              <a:t>      </a:t>
            </a:r>
            <a:r>
              <a:rPr lang="zh-CN" altLang="zh-CN" sz="1800" dirty="0" smtClean="0"/>
              <a:t>（</a:t>
            </a:r>
            <a:r>
              <a:rPr lang="en-US" altLang="zh-CN" sz="1800" dirty="0" smtClean="0"/>
              <a:t>3</a:t>
            </a:r>
            <a:r>
              <a:rPr lang="zh-CN" altLang="zh-CN" sz="1800" dirty="0" smtClean="0"/>
              <a:t>）</a:t>
            </a:r>
            <a:r>
              <a:rPr lang="zh-CN" altLang="en-US" sz="1800" dirty="0" smtClean="0"/>
              <a:t>选中</a:t>
            </a:r>
            <a:r>
              <a:rPr lang="en-US" altLang="zh-CN" sz="1800" dirty="0" smtClean="0"/>
              <a:t>D1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G31</a:t>
            </a:r>
            <a:r>
              <a:rPr lang="zh-CN" altLang="en-US" sz="1800" dirty="0" smtClean="0"/>
              <a:t>单元格，右击鼠标，在快捷菜单中选择“清空内容”命令，删除选中单元格中的内容，如图所示。</a:t>
            </a:r>
            <a:endParaRPr lang="en-US" altLang="zh-CN" sz="1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9" r="58305" b="43188"/>
          <a:stretch/>
        </p:blipFill>
        <p:spPr bwMode="auto">
          <a:xfrm>
            <a:off x="1763688" y="2780928"/>
            <a:ext cx="5976664" cy="273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027376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230313"/>
            <a:ext cx="8091488" cy="500062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 dirty="0"/>
          </a:p>
        </p:txBody>
      </p:sp>
      <p:sp>
        <p:nvSpPr>
          <p:cNvPr id="5123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386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5124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5148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5125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815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5126" name="矩形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50673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5127" name="矩形 11"/>
          <p:cNvSpPr>
            <a:spLocks noChangeArrowheads="1"/>
          </p:cNvSpPr>
          <p:nvPr/>
        </p:nvSpPr>
        <p:spPr bwMode="auto">
          <a:xfrm>
            <a:off x="342900" y="5343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5128" name="矩形 12"/>
          <p:cNvSpPr>
            <a:spLocks noChangeArrowheads="1"/>
          </p:cNvSpPr>
          <p:nvPr/>
        </p:nvSpPr>
        <p:spPr bwMode="auto">
          <a:xfrm>
            <a:off x="342900" y="56102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5129" name="标题 7"/>
          <p:cNvSpPr>
            <a:spLocks noGrp="1"/>
          </p:cNvSpPr>
          <p:nvPr>
            <p:ph type="title" idx="4294967295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二、项目分析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44068" y="3135245"/>
            <a:ext cx="553998" cy="13042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 smtClean="0"/>
              <a:t>样文展示</a:t>
            </a:r>
            <a:endParaRPr lang="zh-CN" alt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7906"/>
            <a:ext cx="5910400" cy="465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045099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1508" name="矩形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09" name="矩形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11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12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13" name="标题 7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四、项目拓展</a:t>
            </a:r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927100" y="1934204"/>
            <a:ext cx="7561263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zh-CN" sz="1800" dirty="0" smtClean="0"/>
              <a:t>（</a:t>
            </a:r>
            <a:r>
              <a:rPr lang="en-US" altLang="zh-CN" sz="1800" dirty="0" smtClean="0"/>
              <a:t>4</a:t>
            </a:r>
            <a:r>
              <a:rPr lang="zh-CN" altLang="zh-CN" sz="1800" dirty="0" smtClean="0"/>
              <a:t>）</a:t>
            </a:r>
            <a:r>
              <a:rPr lang="zh-CN" altLang="en-US" sz="1800" dirty="0" smtClean="0"/>
              <a:t>右击列标签</a:t>
            </a:r>
            <a:r>
              <a:rPr lang="en-US" altLang="zh-CN" sz="1800" dirty="0" smtClean="0"/>
              <a:t>B</a:t>
            </a:r>
            <a:r>
              <a:rPr lang="zh-CN" altLang="en-US" sz="1800" dirty="0" smtClean="0"/>
              <a:t>，在快捷菜单中选择“插入”命令，在</a:t>
            </a:r>
            <a:r>
              <a:rPr lang="en-US" altLang="zh-CN" sz="1800" dirty="0" smtClean="0"/>
              <a:t>B</a:t>
            </a:r>
            <a:r>
              <a:rPr lang="zh-CN" altLang="en-US" sz="1800" dirty="0" smtClean="0"/>
              <a:t>列左侧插入一空白列，如图所示。</a:t>
            </a:r>
            <a:endParaRPr lang="en-US" altLang="zh-CN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" t="23517" r="75762" b="51023"/>
          <a:stretch/>
        </p:blipFill>
        <p:spPr bwMode="auto">
          <a:xfrm>
            <a:off x="2699792" y="2722132"/>
            <a:ext cx="4392488" cy="279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502920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49" y="1192213"/>
            <a:ext cx="8081963" cy="497309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1513" name="标题 7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四、项目拓展</a:t>
            </a:r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927099" y="1682627"/>
            <a:ext cx="75612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CN" altLang="zh-CN" sz="1800" dirty="0" smtClean="0"/>
              <a:t>（</a:t>
            </a:r>
            <a:r>
              <a:rPr lang="en-US" altLang="zh-CN" sz="1800" dirty="0" smtClean="0"/>
              <a:t>5</a:t>
            </a:r>
            <a:r>
              <a:rPr lang="zh-CN" altLang="zh-CN" sz="1800" dirty="0" smtClean="0"/>
              <a:t>）</a:t>
            </a:r>
            <a:r>
              <a:rPr lang="zh-CN" altLang="en-US" sz="1800" dirty="0" smtClean="0"/>
              <a:t>选定</a:t>
            </a:r>
            <a:r>
              <a:rPr lang="en-US" altLang="zh-CN" sz="1800" dirty="0" smtClean="0"/>
              <a:t>B2</a:t>
            </a:r>
            <a:r>
              <a:rPr lang="zh-CN" altLang="en-US" sz="1800" dirty="0" smtClean="0"/>
              <a:t>单元格，输入“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”，再选定</a:t>
            </a:r>
            <a:r>
              <a:rPr lang="en-US" altLang="zh-CN" sz="1800" dirty="0" smtClean="0"/>
              <a:t>B2</a:t>
            </a:r>
            <a:r>
              <a:rPr lang="zh-CN" altLang="en-US" sz="1800" dirty="0"/>
              <a:t>：</a:t>
            </a:r>
            <a:r>
              <a:rPr lang="en-US" altLang="zh-CN" sz="1800" dirty="0" smtClean="0"/>
              <a:t>B7</a:t>
            </a:r>
            <a:r>
              <a:rPr lang="zh-CN" altLang="en-US" sz="1800" dirty="0" smtClean="0"/>
              <a:t>，单击“开始”选项卡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en-US" sz="1800" dirty="0" smtClean="0"/>
              <a:t>“编辑”选项组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en-US" sz="1800" dirty="0" smtClean="0"/>
              <a:t>“填充”按钮下方的三角按钮，在列表中选择“系列”命令，在弹出的“序列”对话框中选择序列产生在“列”，类型为“等差序列”，设置步长值为</a:t>
            </a:r>
            <a:r>
              <a:rPr lang="en-US" altLang="zh-CN" sz="1800" dirty="0" smtClean="0"/>
              <a:t>2</a:t>
            </a:r>
            <a:r>
              <a:rPr lang="zh-CN" altLang="en-US" sz="1800" dirty="0" smtClean="0"/>
              <a:t>，如图所示。</a:t>
            </a:r>
            <a:endParaRPr lang="en-US" altLang="zh-CN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2" t="6992" r="1229" b="62738"/>
          <a:stretch/>
        </p:blipFill>
        <p:spPr bwMode="auto">
          <a:xfrm>
            <a:off x="1718653" y="3051250"/>
            <a:ext cx="2469186" cy="253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4" t="28813" r="29322" b="42693"/>
          <a:stretch/>
        </p:blipFill>
        <p:spPr bwMode="auto">
          <a:xfrm>
            <a:off x="4707730" y="3227224"/>
            <a:ext cx="3137090" cy="218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968436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49" y="1192213"/>
            <a:ext cx="8081963" cy="497309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1508" name="矩形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09" name="矩形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10" name="矩形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11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12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13" name="标题 7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四、项目拓展</a:t>
            </a:r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827584" y="1998658"/>
            <a:ext cx="78216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zh-CN" altLang="en-US" sz="1800" dirty="0" smtClean="0"/>
              <a:t>       选定</a:t>
            </a:r>
            <a:r>
              <a:rPr lang="en-US" altLang="zh-CN" sz="1800" dirty="0" smtClean="0"/>
              <a:t>B8</a:t>
            </a:r>
            <a:r>
              <a:rPr lang="zh-CN" altLang="en-US" sz="1800" dirty="0" smtClean="0"/>
              <a:t>单元格，输入“</a:t>
            </a:r>
            <a:r>
              <a:rPr lang="en-US" altLang="zh-CN" sz="1800" dirty="0" smtClean="0"/>
              <a:t>2</a:t>
            </a:r>
            <a:r>
              <a:rPr lang="zh-CN" altLang="en-US" sz="1800" dirty="0" smtClean="0"/>
              <a:t>”，打开“序列”对话框，选择序列产生在“列”，类型为“等差序列”，设置步长值为</a:t>
            </a:r>
            <a:r>
              <a:rPr lang="en-US" altLang="zh-CN" sz="1800" dirty="0" smtClean="0"/>
              <a:t>2</a:t>
            </a:r>
            <a:r>
              <a:rPr lang="zh-CN" altLang="en-US" sz="1800" dirty="0" smtClean="0"/>
              <a:t>，终止值为</a:t>
            </a:r>
            <a:r>
              <a:rPr lang="en-US" altLang="zh-CN" sz="1800" dirty="0" smtClean="0"/>
              <a:t>12</a:t>
            </a:r>
            <a:r>
              <a:rPr lang="zh-CN" altLang="en-US" sz="1800" dirty="0" smtClean="0"/>
              <a:t>，如图所示，再选定</a:t>
            </a:r>
            <a:r>
              <a:rPr lang="en-US" altLang="zh-CN" sz="1800" dirty="0"/>
              <a:t>B2</a:t>
            </a:r>
            <a:r>
              <a:rPr lang="zh-CN" altLang="en-US" sz="1800" dirty="0"/>
              <a:t>：</a:t>
            </a:r>
            <a:r>
              <a:rPr lang="en-US" altLang="zh-CN" sz="1800" dirty="0"/>
              <a:t>B13</a:t>
            </a:r>
            <a:r>
              <a:rPr lang="zh-CN" altLang="en-US" sz="1800" dirty="0"/>
              <a:t>单元格，按住</a:t>
            </a:r>
            <a:r>
              <a:rPr lang="en-US" altLang="zh-CN" sz="1800" dirty="0"/>
              <a:t>Ctrl</a:t>
            </a:r>
            <a:r>
              <a:rPr lang="zh-CN" altLang="en-US" sz="1800" dirty="0"/>
              <a:t>键，拖动填充柄至</a:t>
            </a:r>
            <a:r>
              <a:rPr lang="en-US" altLang="zh-CN" sz="1800" dirty="0"/>
              <a:t>B31</a:t>
            </a:r>
            <a:r>
              <a:rPr lang="zh-CN" altLang="en-US" sz="1800" dirty="0" smtClean="0"/>
              <a:t>。</a:t>
            </a:r>
            <a:endParaRPr lang="en-US" altLang="zh-CN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0" t="32839" r="28242" b="38912"/>
          <a:stretch/>
        </p:blipFill>
        <p:spPr bwMode="auto">
          <a:xfrm>
            <a:off x="3154658" y="3188688"/>
            <a:ext cx="3512496" cy="238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978590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1508" name="矩形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09" name="矩形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10" name="矩形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11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12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13" name="标题 7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四、项目拓展</a:t>
            </a:r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927100" y="1796623"/>
            <a:ext cx="75612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CN" altLang="zh-CN" sz="1800" dirty="0" smtClean="0"/>
              <a:t>（</a:t>
            </a:r>
            <a:r>
              <a:rPr lang="en-US" altLang="zh-CN" sz="1800" dirty="0" smtClean="0"/>
              <a:t>6</a:t>
            </a:r>
            <a:r>
              <a:rPr lang="zh-CN" altLang="zh-CN" sz="1800" dirty="0" smtClean="0"/>
              <a:t>）</a:t>
            </a:r>
            <a:r>
              <a:rPr lang="zh-CN" altLang="en-US" sz="1800" dirty="0" smtClean="0"/>
              <a:t>选定</a:t>
            </a:r>
            <a:r>
              <a:rPr lang="en-US" altLang="zh-CN" sz="1800" dirty="0" smtClean="0"/>
              <a:t>E3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H31</a:t>
            </a:r>
            <a:r>
              <a:rPr lang="zh-CN" altLang="en-US" sz="1800" dirty="0" smtClean="0"/>
              <a:t>单元格，单击“开始”选项卡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en-US" sz="1800" dirty="0" smtClean="0"/>
              <a:t>“数字”选项组右下方的    按钮，在弹出的“设置单元格格式”对话框中，单击“数字”选项卡，选择“数值”分类，设置小数位数为“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”，如图所示，然后录入分数。</a:t>
            </a:r>
            <a:endParaRPr lang="en-US" altLang="zh-CN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t="27700" r="23559" b="15318"/>
          <a:stretch/>
        </p:blipFill>
        <p:spPr bwMode="auto">
          <a:xfrm>
            <a:off x="4881250" y="3182369"/>
            <a:ext cx="3589480" cy="249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1" t="6727" r="24948" b="64568"/>
          <a:stretch/>
        </p:blipFill>
        <p:spPr bwMode="auto">
          <a:xfrm>
            <a:off x="1002451" y="3334259"/>
            <a:ext cx="3705280" cy="209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3" t="18009" r="44069" b="79953"/>
          <a:stretch/>
        </p:blipFill>
        <p:spPr bwMode="auto">
          <a:xfrm>
            <a:off x="1516668" y="2197925"/>
            <a:ext cx="170482" cy="14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397259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2531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532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534" name="矩形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535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536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537" name="标题 7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四、项目拓展</a:t>
            </a:r>
          </a:p>
        </p:txBody>
      </p:sp>
      <p:sp>
        <p:nvSpPr>
          <p:cNvPr id="22538" name="TextBox 9"/>
          <p:cNvSpPr txBox="1">
            <a:spLocks noChangeArrowheads="1"/>
          </p:cNvSpPr>
          <p:nvPr/>
        </p:nvSpPr>
        <p:spPr bwMode="auto">
          <a:xfrm>
            <a:off x="927100" y="1628800"/>
            <a:ext cx="7561263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800" dirty="0" smtClean="0"/>
              <a:t>（</a:t>
            </a:r>
            <a:r>
              <a:rPr lang="en-US" altLang="zh-CN" sz="1800" dirty="0" smtClean="0"/>
              <a:t>7</a:t>
            </a:r>
            <a:r>
              <a:rPr lang="zh-CN" altLang="en-US" sz="1800" dirty="0" smtClean="0"/>
              <a:t>）在</a:t>
            </a:r>
            <a:r>
              <a:rPr lang="en-US" altLang="zh-CN" sz="1800" dirty="0" smtClean="0"/>
              <a:t>D33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G33</a:t>
            </a:r>
            <a:r>
              <a:rPr lang="zh-CN" altLang="en-US" sz="1800" dirty="0" smtClean="0"/>
              <a:t>单元格依次录入“及格率”、“</a:t>
            </a:r>
            <a:r>
              <a:rPr lang="en-US" altLang="zh-CN" sz="1800" dirty="0" smtClean="0"/>
              <a:t>0.967</a:t>
            </a:r>
            <a:r>
              <a:rPr lang="zh-CN" altLang="en-US" sz="1800" dirty="0" smtClean="0"/>
              <a:t>”、“</a:t>
            </a:r>
            <a:r>
              <a:rPr lang="en-US" altLang="zh-CN" sz="1800" dirty="0" smtClean="0"/>
              <a:t>0.933</a:t>
            </a:r>
            <a:r>
              <a:rPr lang="zh-CN" altLang="en-US" sz="1800" dirty="0" smtClean="0"/>
              <a:t>”、“</a:t>
            </a:r>
            <a:r>
              <a:rPr lang="en-US" altLang="zh-CN" sz="1800" dirty="0" smtClean="0"/>
              <a:t>0.9</a:t>
            </a:r>
            <a:r>
              <a:rPr lang="zh-CN" altLang="en-US" sz="1800" dirty="0" smtClean="0"/>
              <a:t>”、“</a:t>
            </a:r>
            <a:r>
              <a:rPr lang="en-US" altLang="zh-CN" sz="1800" dirty="0" smtClean="0"/>
              <a:t>0.933</a:t>
            </a:r>
            <a:r>
              <a:rPr lang="zh-CN" altLang="en-US" sz="1800" dirty="0" smtClean="0"/>
              <a:t>”，再选定</a:t>
            </a:r>
            <a:r>
              <a:rPr lang="en-US" altLang="zh-CN" sz="1800" dirty="0" smtClean="0"/>
              <a:t>E33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G33</a:t>
            </a:r>
            <a:r>
              <a:rPr lang="zh-CN" altLang="en-US" sz="1800" dirty="0" smtClean="0"/>
              <a:t>单元格，点右键，在快捷菜单中选择“设置单元格格式”命令，在弹出的对话框中，单击“数字”选项卡，选择“百分比”分类，设置小数位数为“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”，如图所示。</a:t>
            </a:r>
            <a:endParaRPr lang="zh-CN" altLang="zh-CN" sz="1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5" t="27966" r="14195" b="15982"/>
          <a:stretch/>
        </p:blipFill>
        <p:spPr bwMode="auto">
          <a:xfrm>
            <a:off x="2555776" y="2939928"/>
            <a:ext cx="4519019" cy="31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2531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532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534" name="矩形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535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536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537" name="标题 7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四、项目拓展</a:t>
            </a:r>
          </a:p>
        </p:txBody>
      </p:sp>
      <p:sp>
        <p:nvSpPr>
          <p:cNvPr id="22538" name="TextBox 9"/>
          <p:cNvSpPr txBox="1">
            <a:spLocks noChangeArrowheads="1"/>
          </p:cNvSpPr>
          <p:nvPr/>
        </p:nvSpPr>
        <p:spPr bwMode="auto">
          <a:xfrm>
            <a:off x="927100" y="1700808"/>
            <a:ext cx="7561263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800" dirty="0" smtClean="0"/>
              <a:t>（</a:t>
            </a:r>
            <a:r>
              <a:rPr lang="en-US" altLang="zh-CN" sz="1800" dirty="0" smtClean="0"/>
              <a:t>8</a:t>
            </a:r>
            <a:r>
              <a:rPr lang="zh-CN" altLang="en-US" sz="1800" dirty="0" smtClean="0"/>
              <a:t>）</a:t>
            </a:r>
            <a:r>
              <a:rPr lang="zh-CN" altLang="en-US" sz="1800" dirty="0"/>
              <a:t>单击行</a:t>
            </a:r>
            <a:r>
              <a:rPr lang="zh-CN" altLang="en-US" sz="1800" dirty="0" smtClean="0"/>
              <a:t>标签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，</a:t>
            </a:r>
            <a:r>
              <a:rPr lang="zh-CN" altLang="en-US" sz="1800" dirty="0"/>
              <a:t>选定</a:t>
            </a:r>
            <a:r>
              <a:rPr lang="zh-CN" altLang="en-US" sz="1800" dirty="0" smtClean="0"/>
              <a:t>第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行</a:t>
            </a:r>
            <a:r>
              <a:rPr lang="zh-CN" altLang="en-US" sz="1800" dirty="0"/>
              <a:t>，单击“视图”选项</a:t>
            </a:r>
            <a:r>
              <a:rPr lang="zh-CN" altLang="en-US" sz="1800" dirty="0" smtClean="0"/>
              <a:t>卡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en-US" sz="1800" dirty="0" smtClean="0"/>
              <a:t>“窗口”</a:t>
            </a:r>
            <a:r>
              <a:rPr lang="zh-CN" altLang="en-US" sz="1800" dirty="0"/>
              <a:t>选项</a:t>
            </a:r>
            <a:r>
              <a:rPr lang="zh-CN" altLang="en-US" sz="1800" dirty="0" smtClean="0"/>
              <a:t>组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en-US" sz="1800" dirty="0" smtClean="0"/>
              <a:t>“冻结窗格”</a:t>
            </a:r>
            <a:r>
              <a:rPr lang="zh-CN" altLang="en-US" sz="1800" dirty="0"/>
              <a:t>按钮下方的三角按钮，在列表中选择</a:t>
            </a:r>
            <a:r>
              <a:rPr lang="zh-CN" altLang="en-US" sz="1800" dirty="0" smtClean="0"/>
              <a:t>“冻结首行”</a:t>
            </a:r>
            <a:r>
              <a:rPr lang="zh-CN" altLang="en-US" sz="1800" dirty="0"/>
              <a:t>选项，如图所</a:t>
            </a:r>
            <a:r>
              <a:rPr lang="zh-CN" altLang="en-US" sz="1800" dirty="0" smtClean="0"/>
              <a:t>示，固定</a:t>
            </a:r>
            <a:r>
              <a:rPr lang="zh-CN" altLang="en-US" sz="1800" dirty="0"/>
              <a:t>表头以便浏览工作</a:t>
            </a:r>
            <a:r>
              <a:rPr lang="zh-CN" altLang="en-US" sz="1800" dirty="0" smtClean="0"/>
              <a:t>表。</a:t>
            </a:r>
            <a:endParaRPr lang="zh-CN" altLang="zh-CN" sz="1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9" t="6568" r="29194" b="59364"/>
          <a:stretch/>
        </p:blipFill>
        <p:spPr bwMode="auto">
          <a:xfrm>
            <a:off x="2603982" y="2821872"/>
            <a:ext cx="4207498" cy="317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273879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1511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12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13" name="标题 7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四、项目拓展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927100" y="1596569"/>
            <a:ext cx="7561263" cy="159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CN" altLang="zh-CN" sz="2000" b="1" dirty="0" smtClean="0"/>
              <a:t>（</a:t>
            </a:r>
            <a:r>
              <a:rPr lang="zh-CN" altLang="en-US" sz="2000" b="1" dirty="0" smtClean="0"/>
              <a:t>二</a:t>
            </a:r>
            <a:r>
              <a:rPr lang="zh-CN" altLang="zh-CN" sz="2000" b="1" dirty="0" smtClean="0"/>
              <a:t>）</a:t>
            </a:r>
            <a:r>
              <a:rPr lang="zh-CN" altLang="en-US" sz="2000" b="1" dirty="0" smtClean="0"/>
              <a:t>制作奖学金发放表</a:t>
            </a:r>
            <a:endParaRPr lang="en-US" altLang="zh-CN" sz="2000" b="1" dirty="0" smtClean="0"/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zh-CN" sz="1800" b="1" dirty="0" smtClean="0"/>
              <a:t>      1. </a:t>
            </a:r>
            <a:r>
              <a:rPr lang="zh-CN" altLang="en-US" sz="1800" b="1" dirty="0" smtClean="0"/>
              <a:t>添加工作</a:t>
            </a:r>
            <a:r>
              <a:rPr lang="zh-CN" altLang="en-US" sz="1800" b="1" dirty="0"/>
              <a:t>表</a:t>
            </a:r>
            <a:endParaRPr lang="en-US" altLang="zh-CN" sz="1800" b="1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800" dirty="0" smtClean="0"/>
              <a:t>       单击工作表标签右侧的      按钮，如图所示，添加一张工作表，将其重命名为“奖学金发放表”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90" r="64970" b="1715"/>
          <a:stretch/>
        </p:blipFill>
        <p:spPr bwMode="auto">
          <a:xfrm>
            <a:off x="1146341" y="3371613"/>
            <a:ext cx="7122779" cy="90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t="90891" r="74380" b="6497"/>
          <a:stretch>
            <a:fillRect/>
          </a:stretch>
        </p:blipFill>
        <p:spPr bwMode="auto">
          <a:xfrm>
            <a:off x="3815952" y="2564904"/>
            <a:ext cx="324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489418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1511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12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13" name="标题 7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四、项目拓展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927100" y="1888200"/>
            <a:ext cx="7561263" cy="197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zh-CN" sz="1800" b="1" dirty="0" smtClean="0"/>
              <a:t>2.  </a:t>
            </a:r>
            <a:r>
              <a:rPr lang="zh-CN" altLang="en-US" sz="1800" b="1" dirty="0" smtClean="0"/>
              <a:t>录入表格内容</a:t>
            </a:r>
            <a:endParaRPr lang="en-US" altLang="zh-CN" sz="1800" b="1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800" dirty="0" smtClean="0"/>
              <a:t>     录入表格内容</a:t>
            </a:r>
            <a:endParaRPr lang="en-US" altLang="zh-CN" sz="1800" dirty="0" smtClean="0"/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zh-CN" sz="1800" b="1" dirty="0"/>
              <a:t>3.  </a:t>
            </a:r>
            <a:r>
              <a:rPr lang="zh-CN" altLang="en-US" sz="1800" b="1" dirty="0"/>
              <a:t>调整表格格式</a:t>
            </a:r>
            <a:endParaRPr lang="en-US" altLang="zh-CN" sz="1800" b="1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800" dirty="0" smtClean="0"/>
              <a:t>       </a:t>
            </a:r>
            <a:r>
              <a:rPr lang="zh-CN" altLang="en-US" sz="1800" dirty="0" smtClean="0"/>
              <a:t>将</a:t>
            </a:r>
            <a:r>
              <a:rPr lang="en-US" altLang="zh-CN" sz="1800" dirty="0" smtClean="0"/>
              <a:t>A1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D1</a:t>
            </a:r>
            <a:r>
              <a:rPr lang="zh-CN" altLang="en-US" sz="1800" dirty="0" smtClean="0"/>
              <a:t>单元格合并后居中，将其单元格对齐方式设置为垂直居中、水平居中，为</a:t>
            </a:r>
            <a:r>
              <a:rPr lang="en-US" altLang="zh-CN" sz="1800" dirty="0" smtClean="0"/>
              <a:t>A2</a:t>
            </a:r>
            <a:r>
              <a:rPr lang="zh-CN" altLang="en-US" sz="1800" dirty="0"/>
              <a:t>： </a:t>
            </a:r>
            <a:r>
              <a:rPr lang="en-US" altLang="zh-CN" sz="1800" dirty="0"/>
              <a:t>D5</a:t>
            </a:r>
            <a:r>
              <a:rPr lang="zh-CN" altLang="en-US" sz="1800" dirty="0" smtClean="0"/>
              <a:t>单元格添加边框，如图所示。</a:t>
            </a:r>
            <a:endParaRPr lang="en-US" altLang="zh-CN" sz="18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2" r="74534" b="60869"/>
          <a:stretch/>
        </p:blipFill>
        <p:spPr bwMode="auto">
          <a:xfrm>
            <a:off x="2195736" y="3876660"/>
            <a:ext cx="4470921" cy="167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03036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1511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12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13" name="标题 7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四、项目拓展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907068" y="1934386"/>
            <a:ext cx="7561263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800" dirty="0" smtClean="0"/>
              <a:t>       选中</a:t>
            </a:r>
            <a:r>
              <a:rPr lang="en-US" altLang="zh-CN" sz="1800" dirty="0" smtClean="0"/>
              <a:t>A2</a:t>
            </a:r>
            <a:r>
              <a:rPr lang="zh-CN" altLang="en-US" sz="1800" dirty="0" smtClean="0"/>
              <a:t>单元格，单击“开始”选项卡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en-US" sz="1800" dirty="0" smtClean="0"/>
              <a:t>“字体”选项组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en-US" sz="1800" dirty="0" smtClean="0"/>
              <a:t>“边框”按钮右侧的三角按钮，在列表中选择“其他框线”选项，在弹出的“设置单元格格式”对话框中，单击“边框”选项卡，单击        按钮，如图所示。</a:t>
            </a:r>
            <a:endParaRPr lang="en-US" altLang="zh-CN" sz="1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7" t="27966" r="14830" b="15202"/>
          <a:stretch/>
        </p:blipFill>
        <p:spPr bwMode="auto">
          <a:xfrm>
            <a:off x="3011513" y="3147170"/>
            <a:ext cx="3392435" cy="234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3" t="50000" r="36555" b="45818"/>
          <a:stretch/>
        </p:blipFill>
        <p:spPr bwMode="auto">
          <a:xfrm>
            <a:off x="6084168" y="2564904"/>
            <a:ext cx="414700" cy="30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037248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1511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12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13" name="标题 7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四、项目拓展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907068" y="1934386"/>
            <a:ext cx="7561263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800" dirty="0" smtClean="0"/>
              <a:t>       选中</a:t>
            </a:r>
            <a:r>
              <a:rPr lang="en-US" altLang="zh-CN" sz="1800" dirty="0"/>
              <a:t>C</a:t>
            </a:r>
            <a:r>
              <a:rPr lang="en-US" altLang="zh-CN" sz="1800" dirty="0" smtClean="0"/>
              <a:t>3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C5</a:t>
            </a:r>
            <a:r>
              <a:rPr lang="zh-CN" altLang="en-US" sz="1800" dirty="0" smtClean="0"/>
              <a:t>单元格，单击“开始”选项卡</a:t>
            </a:r>
            <a:r>
              <a:rPr lang="en-US" altLang="zh-CN" sz="1800" dirty="0" smtClean="0">
                <a:latin typeface="仿宋_GB2312"/>
                <a:ea typeface="仿宋_GB2312"/>
              </a:rPr>
              <a:t>→</a:t>
            </a:r>
            <a:r>
              <a:rPr lang="zh-CN" altLang="en-US" sz="1800" dirty="0" smtClean="0"/>
              <a:t>“数字”选项组右下方的    按钮，选择分类为“货币”，小数位数为“</a:t>
            </a:r>
            <a:r>
              <a:rPr lang="en-US" altLang="zh-CN" sz="1800" dirty="0" smtClean="0"/>
              <a:t>0</a:t>
            </a:r>
            <a:r>
              <a:rPr lang="zh-CN" altLang="en-US" sz="1800" dirty="0" smtClean="0"/>
              <a:t>”，货币符号为“￥”，如图所示。</a:t>
            </a:r>
            <a:endParaRPr lang="en-US" altLang="zh-CN" sz="1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33323" r="16483" b="9264"/>
          <a:stretch/>
        </p:blipFill>
        <p:spPr bwMode="auto">
          <a:xfrm>
            <a:off x="2729913" y="2852936"/>
            <a:ext cx="4362367" cy="304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3" t="18009" r="44069" b="79953"/>
          <a:stretch/>
        </p:blipFill>
        <p:spPr bwMode="auto">
          <a:xfrm>
            <a:off x="1243182" y="2363055"/>
            <a:ext cx="170482" cy="14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422921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42938" y="1268759"/>
            <a:ext cx="8033518" cy="516061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125000"/>
              </a:lnSpc>
              <a:defRPr/>
            </a:pPr>
            <a:r>
              <a:rPr lang="zh-CN" altLang="en-US" sz="2000" dirty="0" smtClean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    </a:t>
            </a:r>
            <a:endParaRPr lang="en-US" altLang="zh-CN" sz="2000" dirty="0" smtClean="0">
              <a:solidFill>
                <a:srgbClr val="FF0000"/>
              </a:solidFill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    </a:t>
            </a:r>
            <a:r>
              <a:rPr lang="zh-CN" altLang="en-US" sz="2000" dirty="0" smtClean="0">
                <a:latin typeface="+mn-ea"/>
                <a:ea typeface="+mn-ea"/>
                <a:cs typeface="Times New Roman" pitchFamily="18" charset="0"/>
              </a:rPr>
              <a:t>这样一张清晰美观，内容丰富的表格，我们</a:t>
            </a:r>
            <a:r>
              <a:rPr lang="zh-CN" altLang="zh-CN" sz="2000" dirty="0" smtClean="0">
                <a:latin typeface="+mn-ea"/>
                <a:ea typeface="+mn-ea"/>
                <a:cs typeface="Times New Roman" pitchFamily="18" charset="0"/>
              </a:rPr>
              <a:t>可以利用</a:t>
            </a:r>
            <a:r>
              <a:rPr lang="en-US" altLang="zh-CN" sz="2000" dirty="0" smtClean="0">
                <a:latin typeface="+mn-ea"/>
                <a:ea typeface="+mn-ea"/>
                <a:cs typeface="Times New Roman" pitchFamily="18" charset="0"/>
              </a:rPr>
              <a:t>Excel</a:t>
            </a:r>
            <a:r>
              <a:rPr lang="zh-CN" altLang="zh-CN" sz="2000" dirty="0" smtClean="0">
                <a:latin typeface="+mn-ea"/>
                <a:ea typeface="+mn-ea"/>
                <a:cs typeface="Times New Roman" pitchFamily="18" charset="0"/>
              </a:rPr>
              <a:t>电子表格处理软件</a:t>
            </a:r>
            <a:r>
              <a:rPr lang="zh-CN" altLang="en-US" sz="2000" dirty="0" smtClean="0">
                <a:latin typeface="+mn-ea"/>
                <a:ea typeface="+mn-ea"/>
                <a:cs typeface="Times New Roman" pitchFamily="18" charset="0"/>
              </a:rPr>
              <a:t>来制作。</a:t>
            </a:r>
            <a:endParaRPr lang="en-US" altLang="zh-CN" sz="2000" dirty="0" smtClean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000" dirty="0" smtClean="0">
                <a:latin typeface="+mn-ea"/>
                <a:ea typeface="+mn-ea"/>
                <a:cs typeface="Times New Roman" pitchFamily="18" charset="0"/>
              </a:rPr>
              <a:t>    制作过程</a:t>
            </a:r>
            <a:r>
              <a:rPr lang="zh-CN" altLang="en-US" sz="2000" dirty="0">
                <a:latin typeface="+mn-ea"/>
                <a:ea typeface="+mn-ea"/>
                <a:cs typeface="Times New Roman" pitchFamily="18" charset="0"/>
              </a:rPr>
              <a:t>可以细分</a:t>
            </a:r>
            <a:r>
              <a:rPr lang="zh-CN" altLang="en-US" sz="2000" dirty="0" smtClean="0">
                <a:latin typeface="+mn-ea"/>
                <a:ea typeface="+mn-ea"/>
                <a:cs typeface="Times New Roman" pitchFamily="18" charset="0"/>
              </a:rPr>
              <a:t>为以下</a:t>
            </a:r>
            <a:r>
              <a:rPr lang="zh-CN" altLang="en-US" sz="2000" dirty="0">
                <a:latin typeface="+mn-ea"/>
                <a:ea typeface="+mn-ea"/>
                <a:cs typeface="Times New Roman" pitchFamily="18" charset="0"/>
              </a:rPr>
              <a:t>三</a:t>
            </a:r>
            <a:r>
              <a:rPr lang="zh-CN" altLang="zh-CN" sz="2000" dirty="0" smtClean="0">
                <a:latin typeface="+mn-ea"/>
                <a:ea typeface="+mn-ea"/>
                <a:cs typeface="Times New Roman" pitchFamily="18" charset="0"/>
              </a:rPr>
              <a:t>个</a:t>
            </a:r>
            <a:r>
              <a:rPr lang="zh-CN" altLang="zh-CN" sz="2000" dirty="0">
                <a:latin typeface="+mn-ea"/>
                <a:ea typeface="+mn-ea"/>
                <a:cs typeface="Times New Roman" pitchFamily="18" charset="0"/>
              </a:rPr>
              <a:t>任务</a:t>
            </a:r>
            <a:r>
              <a:rPr lang="zh-CN" altLang="zh-CN" sz="2000" dirty="0" smtClean="0">
                <a:latin typeface="+mn-ea"/>
                <a:ea typeface="+mn-ea"/>
                <a:cs typeface="Times New Roman" pitchFamily="18" charset="0"/>
              </a:rPr>
              <a:t>：</a:t>
            </a:r>
            <a:endParaRPr lang="en-US" altLang="zh-CN" sz="2000" dirty="0" smtClean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+mn-ea"/>
                <a:ea typeface="+mn-ea"/>
                <a:cs typeface="Times New Roman" pitchFamily="18" charset="0"/>
              </a:rPr>
              <a:t>   </a:t>
            </a:r>
            <a:r>
              <a:rPr lang="zh-CN" altLang="zh-CN" sz="2000" b="1" dirty="0" smtClean="0">
                <a:latin typeface="+mn-ea"/>
                <a:ea typeface="+mn-ea"/>
                <a:cs typeface="Times New Roman" pitchFamily="18" charset="0"/>
              </a:rPr>
              <a:t>任务</a:t>
            </a:r>
            <a:r>
              <a:rPr lang="en-US" altLang="zh-CN" sz="2000" b="1" dirty="0">
                <a:latin typeface="+mn-ea"/>
                <a:ea typeface="+mn-ea"/>
                <a:cs typeface="Times New Roman" pitchFamily="18" charset="0"/>
              </a:rPr>
              <a:t>1</a:t>
            </a:r>
            <a:r>
              <a:rPr lang="zh-CN" altLang="zh-CN" sz="2000" b="1" dirty="0">
                <a:latin typeface="+mn-ea"/>
                <a:ea typeface="+mn-ea"/>
                <a:cs typeface="Times New Roman" pitchFamily="18" charset="0"/>
              </a:rPr>
              <a:t>：创建并整体</a:t>
            </a:r>
            <a:r>
              <a:rPr lang="zh-CN" altLang="zh-CN" sz="2000" b="1" dirty="0" smtClean="0">
                <a:latin typeface="+mn-ea"/>
                <a:ea typeface="+mn-ea"/>
                <a:cs typeface="Times New Roman" pitchFamily="18" charset="0"/>
              </a:rPr>
              <a:t>设置</a:t>
            </a:r>
            <a:r>
              <a:rPr lang="zh-CN" altLang="en-US" sz="2000" b="1" dirty="0" smtClean="0">
                <a:latin typeface="+mn-ea"/>
                <a:ea typeface="+mn-ea"/>
                <a:cs typeface="Times New Roman" pitchFamily="18" charset="0"/>
              </a:rPr>
              <a:t>工作簿</a:t>
            </a:r>
            <a:endParaRPr lang="en-US" altLang="zh-CN" sz="2000" b="1" dirty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+mn-ea"/>
                <a:ea typeface="+mn-ea"/>
                <a:cs typeface="Times New Roman" pitchFamily="18" charset="0"/>
              </a:rPr>
              <a:t>   </a:t>
            </a:r>
            <a:r>
              <a:rPr lang="zh-CN" altLang="zh-CN" sz="2000" dirty="0" smtClean="0">
                <a:latin typeface="+mn-ea"/>
                <a:ea typeface="+mn-ea"/>
                <a:cs typeface="Times New Roman" pitchFamily="18" charset="0"/>
              </a:rPr>
              <a:t>包括</a:t>
            </a:r>
            <a:r>
              <a:rPr lang="zh-CN" altLang="zh-CN" sz="2000" dirty="0">
                <a:latin typeface="+mn-ea"/>
                <a:ea typeface="+mn-ea"/>
                <a:cs typeface="Times New Roman" pitchFamily="18" charset="0"/>
              </a:rPr>
              <a:t>工作薄创建及保存，重命名工作表，删除工作表</a:t>
            </a:r>
            <a:r>
              <a:rPr lang="zh-CN" altLang="zh-CN" sz="2000" dirty="0" smtClean="0">
                <a:latin typeface="+mn-ea"/>
                <a:ea typeface="+mn-ea"/>
                <a:cs typeface="Times New Roman" pitchFamily="18" charset="0"/>
              </a:rPr>
              <a:t>。</a:t>
            </a:r>
            <a:endParaRPr lang="en-US" altLang="zh-CN" sz="2000" dirty="0" smtClean="0"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+mn-ea"/>
                <a:ea typeface="+mn-ea"/>
                <a:cs typeface="Times New Roman" pitchFamily="18" charset="0"/>
              </a:rPr>
              <a:t>   </a:t>
            </a:r>
            <a:r>
              <a:rPr lang="zh-CN" altLang="zh-CN" sz="2000" b="1" dirty="0" smtClean="0">
                <a:latin typeface="+mn-ea"/>
                <a:cs typeface="Times New Roman" pitchFamily="18" charset="0"/>
              </a:rPr>
              <a:t>任务</a:t>
            </a:r>
            <a:r>
              <a:rPr lang="en-US" altLang="zh-CN" sz="2000" b="1" dirty="0" smtClean="0">
                <a:latin typeface="+mn-ea"/>
                <a:cs typeface="Times New Roman" pitchFamily="18" charset="0"/>
              </a:rPr>
              <a:t>2</a:t>
            </a:r>
            <a:r>
              <a:rPr lang="zh-CN" altLang="zh-CN" sz="2000" b="1" dirty="0" smtClean="0">
                <a:latin typeface="+mn-ea"/>
                <a:cs typeface="Times New Roman" pitchFamily="18" charset="0"/>
              </a:rPr>
              <a:t>：</a:t>
            </a:r>
            <a:r>
              <a:rPr lang="zh-CN" altLang="en-US" sz="2000" b="1" dirty="0" smtClean="0">
                <a:latin typeface="+mn-ea"/>
                <a:cs typeface="Times New Roman" pitchFamily="18" charset="0"/>
              </a:rPr>
              <a:t>录入表格</a:t>
            </a:r>
            <a:endParaRPr lang="en-US" altLang="zh-CN" sz="2000" b="1" dirty="0">
              <a:latin typeface="+mn-ea"/>
              <a:cs typeface="Times New Roman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1" dirty="0" smtClean="0">
                <a:latin typeface="+mn-ea"/>
                <a:cs typeface="Times New Roman" pitchFamily="18" charset="0"/>
              </a:rPr>
              <a:t>    </a:t>
            </a:r>
            <a:r>
              <a:rPr lang="zh-CN" altLang="en-US" sz="2000" dirty="0" smtClean="0">
                <a:latin typeface="+mn-ea"/>
                <a:cs typeface="Times New Roman" pitchFamily="18" charset="0"/>
              </a:rPr>
              <a:t>录入</a:t>
            </a:r>
            <a:r>
              <a:rPr lang="zh-CN" altLang="en-US" sz="2000" dirty="0">
                <a:latin typeface="+mn-ea"/>
                <a:cs typeface="Times New Roman" pitchFamily="18" charset="0"/>
              </a:rPr>
              <a:t>标题</a:t>
            </a:r>
            <a:r>
              <a:rPr lang="zh-CN" altLang="en-US" sz="2000" dirty="0" smtClean="0">
                <a:latin typeface="+mn-ea"/>
                <a:cs typeface="Times New Roman" pitchFamily="18" charset="0"/>
              </a:rPr>
              <a:t>文字、表</a:t>
            </a:r>
            <a:r>
              <a:rPr lang="zh-CN" altLang="en-US" sz="2000" dirty="0">
                <a:latin typeface="+mn-ea"/>
                <a:cs typeface="Times New Roman" pitchFamily="18" charset="0"/>
              </a:rPr>
              <a:t>头</a:t>
            </a:r>
            <a:r>
              <a:rPr lang="zh-CN" altLang="en-US" sz="2000" dirty="0" smtClean="0">
                <a:latin typeface="+mn-ea"/>
                <a:cs typeface="Times New Roman" pitchFamily="18" charset="0"/>
              </a:rPr>
              <a:t>文字，</a:t>
            </a:r>
            <a:r>
              <a:rPr lang="zh-CN" altLang="zh-CN" sz="2000" dirty="0" smtClean="0">
                <a:latin typeface="+mn-ea"/>
                <a:ea typeface="+mn-ea"/>
                <a:cs typeface="Times New Roman" pitchFamily="18" charset="0"/>
              </a:rPr>
              <a:t>学生信息</a:t>
            </a:r>
            <a:r>
              <a:rPr lang="zh-CN" altLang="en-US" sz="2000" dirty="0" smtClean="0">
                <a:latin typeface="+mn-ea"/>
                <a:ea typeface="+mn-ea"/>
                <a:cs typeface="Times New Roman" pitchFamily="18" charset="0"/>
              </a:rPr>
              <a:t>（</a:t>
            </a:r>
            <a:r>
              <a:rPr lang="zh-CN" altLang="zh-CN" sz="2000" dirty="0" smtClean="0">
                <a:latin typeface="+mn-ea"/>
                <a:ea typeface="+mn-ea"/>
                <a:cs typeface="Times New Roman" pitchFamily="18" charset="0"/>
              </a:rPr>
              <a:t>包括</a:t>
            </a:r>
            <a:r>
              <a:rPr lang="zh-CN" altLang="zh-CN" sz="2000" dirty="0">
                <a:latin typeface="+mn-ea"/>
                <a:ea typeface="+mn-ea"/>
                <a:cs typeface="Times New Roman" pitchFamily="18" charset="0"/>
              </a:rPr>
              <a:t>学生学号、姓名、性别、出生日期、籍贯、入住寝室、</a:t>
            </a:r>
            <a:r>
              <a:rPr lang="zh-CN" altLang="en-US" sz="2000" dirty="0">
                <a:latin typeface="+mn-ea"/>
                <a:ea typeface="+mn-ea"/>
                <a:cs typeface="Times New Roman" pitchFamily="18" charset="0"/>
              </a:rPr>
              <a:t>身</a:t>
            </a:r>
            <a:r>
              <a:rPr lang="zh-CN" altLang="zh-CN" sz="2000" dirty="0">
                <a:latin typeface="+mn-ea"/>
                <a:ea typeface="+mn-ea"/>
                <a:cs typeface="Times New Roman" pitchFamily="18" charset="0"/>
              </a:rPr>
              <a:t>份证号码、</a:t>
            </a:r>
            <a:r>
              <a:rPr lang="zh-CN" altLang="zh-CN" sz="2000" dirty="0" smtClean="0">
                <a:latin typeface="+mn-ea"/>
                <a:ea typeface="+mn-ea"/>
                <a:cs typeface="Times New Roman" pitchFamily="18" charset="0"/>
              </a:rPr>
              <a:t>通信地址</a:t>
            </a:r>
            <a:r>
              <a:rPr lang="zh-CN" altLang="en-US" sz="2000" dirty="0">
                <a:latin typeface="+mn-ea"/>
                <a:ea typeface="+mn-ea"/>
                <a:cs typeface="Times New Roman" pitchFamily="18" charset="0"/>
              </a:rPr>
              <a:t>）</a:t>
            </a:r>
            <a:r>
              <a:rPr lang="zh-CN" altLang="zh-CN" sz="2000" dirty="0" smtClean="0">
                <a:latin typeface="+mn-ea"/>
                <a:ea typeface="+mn-ea"/>
                <a:cs typeface="Times New Roman" pitchFamily="18" charset="0"/>
              </a:rPr>
              <a:t>。</a:t>
            </a:r>
            <a:endParaRPr lang="en-US" altLang="zh-CN" sz="2000" dirty="0">
              <a:solidFill>
                <a:srgbClr val="FF0000"/>
              </a:solidFill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   </a:t>
            </a:r>
            <a:r>
              <a:rPr lang="zh-CN" altLang="zh-CN" sz="2000" b="1" dirty="0" smtClean="0">
                <a:latin typeface="+mn-ea"/>
                <a:cs typeface="Times New Roman" pitchFamily="18" charset="0"/>
              </a:rPr>
              <a:t>任务</a:t>
            </a:r>
            <a:r>
              <a:rPr lang="en-US" altLang="zh-CN" sz="2000" b="1" dirty="0" smtClean="0">
                <a:latin typeface="+mn-ea"/>
                <a:cs typeface="Times New Roman" pitchFamily="18" charset="0"/>
              </a:rPr>
              <a:t>3</a:t>
            </a:r>
            <a:r>
              <a:rPr lang="zh-CN" altLang="en-US" sz="2000" b="1" dirty="0" smtClean="0">
                <a:latin typeface="+mn-ea"/>
                <a:cs typeface="Times New Roman" pitchFamily="18" charset="0"/>
              </a:rPr>
              <a:t>：美化表格</a:t>
            </a:r>
            <a:endParaRPr lang="en-US" altLang="zh-CN" sz="2000" b="1" dirty="0">
              <a:latin typeface="+mn-ea"/>
              <a:cs typeface="Times New Roman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latin typeface="+mn-ea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+mn-ea"/>
                <a:cs typeface="Times New Roman" pitchFamily="18" charset="0"/>
              </a:rPr>
              <a:t>   </a:t>
            </a:r>
            <a:r>
              <a:rPr lang="zh-CN" altLang="zh-CN" sz="2000" dirty="0" smtClean="0">
                <a:latin typeface="+mn-ea"/>
                <a:cs typeface="Times New Roman" pitchFamily="18" charset="0"/>
              </a:rPr>
              <a:t>包括</a:t>
            </a:r>
            <a:r>
              <a:rPr lang="zh-CN" altLang="en-US" sz="2000" dirty="0" smtClean="0">
                <a:latin typeface="+mn-ea"/>
                <a:cs typeface="Times New Roman" pitchFamily="18" charset="0"/>
              </a:rPr>
              <a:t>字符格式、对齐方式、边框、底纹、行高等</a:t>
            </a:r>
            <a:r>
              <a:rPr lang="zh-CN" altLang="zh-CN" sz="2000" dirty="0" smtClean="0">
                <a:latin typeface="+mn-ea"/>
                <a:cs typeface="Times New Roman" pitchFamily="18" charset="0"/>
              </a:rPr>
              <a:t>。</a:t>
            </a:r>
            <a:endParaRPr lang="en-US" altLang="zh-CN" sz="2000" b="1" dirty="0" smtClean="0"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6147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386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6148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5148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6149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815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6150" name="矩形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50673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6151" name="矩形 11"/>
          <p:cNvSpPr>
            <a:spLocks noChangeArrowheads="1"/>
          </p:cNvSpPr>
          <p:nvPr/>
        </p:nvSpPr>
        <p:spPr bwMode="auto">
          <a:xfrm>
            <a:off x="342900" y="5343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8" name="标题 7"/>
          <p:cNvSpPr txBox="1">
            <a:spLocks/>
          </p:cNvSpPr>
          <p:nvPr/>
        </p:nvSpPr>
        <p:spPr bwMode="auto">
          <a:xfrm>
            <a:off x="-26988" y="342900"/>
            <a:ext cx="91709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kern="0" smtClean="0">
                <a:latin typeface="隶书" pitchFamily="49" charset="-122"/>
                <a:ea typeface="隶书" pitchFamily="49" charset="-122"/>
              </a:rPr>
              <a:t>二、项目分析</a:t>
            </a:r>
            <a:endParaRPr lang="zh-CN" altLang="en-US" kern="0" dirty="0" smtClean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 dirty="0"/>
          </a:p>
        </p:txBody>
      </p:sp>
      <p:sp>
        <p:nvSpPr>
          <p:cNvPr id="24579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24580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24581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24583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24584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24585" name="标题 7"/>
          <p:cNvSpPr>
            <a:spLocks noGrp="1"/>
          </p:cNvSpPr>
          <p:nvPr>
            <p:ph type="title" idx="4294967295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五、项目小结</a:t>
            </a:r>
          </a:p>
        </p:txBody>
      </p:sp>
      <p:sp>
        <p:nvSpPr>
          <p:cNvPr id="24586" name="TextBox 9"/>
          <p:cNvSpPr txBox="1">
            <a:spLocks noChangeArrowheads="1"/>
          </p:cNvSpPr>
          <p:nvPr/>
        </p:nvSpPr>
        <p:spPr bwMode="auto">
          <a:xfrm>
            <a:off x="927100" y="2118335"/>
            <a:ext cx="7561263" cy="326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 smtClean="0"/>
              <a:t>        </a:t>
            </a:r>
            <a:r>
              <a:rPr lang="zh-CN" altLang="zh-CN" sz="2000" b="1" dirty="0" smtClean="0"/>
              <a:t>通过</a:t>
            </a:r>
            <a:r>
              <a:rPr lang="zh-CN" altLang="en-US" sz="2000" b="1" dirty="0" smtClean="0"/>
              <a:t>实施本</a:t>
            </a:r>
            <a:r>
              <a:rPr lang="zh-CN" altLang="zh-CN" sz="2000" b="1" dirty="0" smtClean="0"/>
              <a:t>项目</a:t>
            </a:r>
            <a:r>
              <a:rPr lang="zh-CN" altLang="zh-CN" sz="2000" b="1" dirty="0"/>
              <a:t>，</a:t>
            </a:r>
            <a:r>
              <a:rPr lang="zh-CN" altLang="en-US" sz="2000" b="1" dirty="0"/>
              <a:t>使</a:t>
            </a:r>
            <a:r>
              <a:rPr lang="zh-CN" altLang="zh-CN" sz="2000" b="1" dirty="0" smtClean="0"/>
              <a:t>学生</a:t>
            </a:r>
            <a:r>
              <a:rPr lang="zh-CN" altLang="en-US" sz="2000" b="1" dirty="0" smtClean="0"/>
              <a:t>掌握了</a:t>
            </a:r>
            <a:r>
              <a:rPr lang="en-US" altLang="zh-CN" sz="2000" b="1" dirty="0" smtClean="0"/>
              <a:t>Excel2010</a:t>
            </a:r>
            <a:r>
              <a:rPr lang="zh-CN" altLang="en-US" sz="2000" b="1" dirty="0"/>
              <a:t>电子</a:t>
            </a:r>
            <a:r>
              <a:rPr lang="zh-CN" altLang="zh-CN" sz="2000" b="1" dirty="0"/>
              <a:t>表格</a:t>
            </a:r>
            <a:r>
              <a:rPr lang="zh-CN" altLang="zh-CN" sz="2000" b="1" dirty="0" smtClean="0"/>
              <a:t>的</a:t>
            </a:r>
            <a:r>
              <a:rPr lang="zh-CN" altLang="en-US" sz="2000" b="1" dirty="0"/>
              <a:t>制作</a:t>
            </a:r>
            <a:r>
              <a:rPr lang="zh-CN" altLang="zh-CN" sz="2000" b="1" dirty="0" smtClean="0"/>
              <a:t>方法</a:t>
            </a:r>
            <a:r>
              <a:rPr lang="zh-CN" altLang="en-US" sz="2000" b="1" dirty="0" smtClean="0"/>
              <a:t>，包括</a:t>
            </a:r>
            <a:r>
              <a:rPr lang="zh-CN" altLang="zh-CN" sz="2000" b="1" dirty="0" smtClean="0"/>
              <a:t>工作</a:t>
            </a:r>
            <a:r>
              <a:rPr lang="zh-CN" altLang="zh-CN" sz="2000" b="1" dirty="0"/>
              <a:t>薄和工作表</a:t>
            </a:r>
            <a:r>
              <a:rPr lang="zh-CN" altLang="en-US" sz="2000" b="1" dirty="0" smtClean="0"/>
              <a:t>的基本</a:t>
            </a:r>
            <a:r>
              <a:rPr lang="zh-CN" altLang="zh-CN" sz="2000" b="1" dirty="0" smtClean="0"/>
              <a:t>操作、单元</a:t>
            </a:r>
            <a:r>
              <a:rPr lang="zh-CN" altLang="zh-CN" sz="2000" b="1" dirty="0"/>
              <a:t>格格式</a:t>
            </a:r>
            <a:r>
              <a:rPr lang="zh-CN" altLang="en-US" sz="2000" b="1" dirty="0" smtClean="0"/>
              <a:t>的</a:t>
            </a:r>
            <a:r>
              <a:rPr lang="zh-CN" altLang="en-US" sz="2000" b="1" dirty="0"/>
              <a:t>设置</a:t>
            </a:r>
            <a:r>
              <a:rPr lang="zh-CN" altLang="zh-CN" sz="2000" b="1" dirty="0" smtClean="0"/>
              <a:t>、填充</a:t>
            </a:r>
            <a:r>
              <a:rPr lang="zh-CN" altLang="zh-CN" sz="2000" b="1" dirty="0"/>
              <a:t>柄</a:t>
            </a:r>
            <a:r>
              <a:rPr lang="zh-CN" altLang="zh-CN" sz="2000" b="1" dirty="0" smtClean="0"/>
              <a:t>的</a:t>
            </a:r>
            <a:r>
              <a:rPr lang="zh-CN" altLang="en-US" sz="2000" b="1" dirty="0"/>
              <a:t>使用</a:t>
            </a:r>
            <a:r>
              <a:rPr lang="zh-CN" altLang="zh-CN" sz="2000" b="1" dirty="0" smtClean="0"/>
              <a:t>；同时</a:t>
            </a:r>
            <a:r>
              <a:rPr lang="zh-CN" altLang="zh-CN" sz="2000" b="1" dirty="0"/>
              <a:t>也对完成类似的各类有价值的信息表等应用项目（如：成绩表、工资表、销售表</a:t>
            </a:r>
            <a:r>
              <a:rPr lang="zh-CN" altLang="en-US" sz="2000" b="1" dirty="0"/>
              <a:t>、统计表</a:t>
            </a:r>
            <a:r>
              <a:rPr lang="zh-CN" altLang="zh-CN" sz="2000" b="1" dirty="0"/>
              <a:t>等）提供了借鉴和指导。为今后在日常工作</a:t>
            </a:r>
            <a:r>
              <a:rPr lang="zh-CN" altLang="en-US" sz="2000" b="1" dirty="0"/>
              <a:t>、学习、生活</a:t>
            </a:r>
            <a:r>
              <a:rPr lang="zh-CN" altLang="zh-CN" sz="2000" b="1" dirty="0"/>
              <a:t>中处理类似问题提供了解决方法。这样</a:t>
            </a:r>
            <a:r>
              <a:rPr lang="zh-CN" altLang="en-US" sz="2000" b="1" dirty="0"/>
              <a:t>可以</a:t>
            </a:r>
            <a:r>
              <a:rPr lang="zh-CN" altLang="zh-CN" sz="2000" b="1" dirty="0"/>
              <a:t>大大提高</a:t>
            </a:r>
            <a:r>
              <a:rPr lang="zh-CN" altLang="en-US" sz="2000" b="1" dirty="0"/>
              <a:t>办事</a:t>
            </a:r>
            <a:r>
              <a:rPr lang="zh-CN" altLang="zh-CN" sz="2000" b="1" dirty="0"/>
              <a:t>效率，</a:t>
            </a:r>
            <a:r>
              <a:rPr lang="zh-CN" altLang="en-US" sz="2000" b="1" dirty="0"/>
              <a:t>给</a:t>
            </a:r>
            <a:r>
              <a:rPr lang="zh-CN" altLang="zh-CN" sz="2000" b="1" dirty="0"/>
              <a:t>我们的工作、</a:t>
            </a:r>
            <a:r>
              <a:rPr lang="zh-CN" altLang="en-US" sz="2000" b="1" dirty="0"/>
              <a:t>学习、</a:t>
            </a:r>
            <a:r>
              <a:rPr lang="zh-CN" altLang="zh-CN" sz="2000" b="1" dirty="0"/>
              <a:t>生活带来极大便利。</a:t>
            </a:r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/>
          </a:p>
        </p:txBody>
      </p:sp>
      <p:sp>
        <p:nvSpPr>
          <p:cNvPr id="25603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25604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25605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25606" name="矩形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25607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25608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25609" name="标题 7"/>
          <p:cNvSpPr>
            <a:spLocks noGrp="1"/>
          </p:cNvSpPr>
          <p:nvPr>
            <p:ph type="title" idx="4294967295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六、创新作业</a:t>
            </a:r>
          </a:p>
        </p:txBody>
      </p:sp>
      <p:sp>
        <p:nvSpPr>
          <p:cNvPr id="25610" name="矩形 1"/>
          <p:cNvSpPr>
            <a:spLocks noChangeArrowheads="1"/>
          </p:cNvSpPr>
          <p:nvPr/>
        </p:nvSpPr>
        <p:spPr bwMode="auto">
          <a:xfrm>
            <a:off x="899592" y="1196752"/>
            <a:ext cx="763284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zh-CN" sz="2200" b="1" dirty="0"/>
              <a:t>建立工资信息表</a:t>
            </a:r>
            <a:endParaRPr lang="en-US" altLang="zh-CN" sz="2200" b="1" dirty="0"/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/>
              <a:t>       建立如图所示工资信息表，</a:t>
            </a:r>
            <a:r>
              <a:rPr lang="zh-CN" altLang="zh-CN" sz="1800" dirty="0" smtClean="0"/>
              <a:t>具体</a:t>
            </a:r>
            <a:r>
              <a:rPr lang="zh-CN" altLang="zh-CN" sz="1800" dirty="0"/>
              <a:t>要求如下：</a:t>
            </a:r>
            <a:endParaRPr lang="en-US" altLang="zh-CN" sz="1800" dirty="0"/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 smtClean="0"/>
              <a:t>     </a:t>
            </a:r>
            <a:r>
              <a:rPr lang="zh-CN" altLang="zh-CN" sz="1600" dirty="0" smtClean="0"/>
              <a:t>（</a:t>
            </a:r>
            <a:r>
              <a:rPr lang="en-US" altLang="zh-CN" sz="1600" dirty="0"/>
              <a:t>1</a:t>
            </a:r>
            <a:r>
              <a:rPr lang="zh-CN" altLang="zh-CN" sz="1600" dirty="0"/>
              <a:t>）工资表标题制作：输入文字“常德金鹰公司工资表（</a:t>
            </a:r>
            <a:r>
              <a:rPr lang="en-US" altLang="zh-CN" sz="1600" dirty="0"/>
              <a:t>2012</a:t>
            </a:r>
            <a:r>
              <a:rPr lang="zh-CN" altLang="zh-CN" sz="1600" dirty="0"/>
              <a:t>年</a:t>
            </a:r>
            <a:r>
              <a:rPr lang="en-US" altLang="zh-CN" sz="1600" dirty="0"/>
              <a:t>4</a:t>
            </a:r>
            <a:r>
              <a:rPr lang="zh-CN" altLang="zh-CN" sz="1600" dirty="0"/>
              <a:t>月）”，设置字体格式为黑体，</a:t>
            </a:r>
            <a:r>
              <a:rPr lang="en-US" altLang="zh-CN" sz="1600" dirty="0"/>
              <a:t>20</a:t>
            </a:r>
            <a:r>
              <a:rPr lang="zh-CN" altLang="zh-CN" sz="1600" dirty="0"/>
              <a:t>，水平、垂直居中，合并居中</a:t>
            </a:r>
            <a:r>
              <a:rPr lang="zh-CN" altLang="zh-CN" sz="1600" dirty="0" smtClean="0"/>
              <a:t>。（</a:t>
            </a:r>
            <a:r>
              <a:rPr lang="en-US" altLang="zh-CN" sz="1600" dirty="0"/>
              <a:t>2</a:t>
            </a:r>
            <a:r>
              <a:rPr lang="zh-CN" altLang="zh-CN" sz="1600" dirty="0"/>
              <a:t>）工资表表头制作：输入文字，并设置字体格式为宋体，</a:t>
            </a:r>
            <a:r>
              <a:rPr lang="en-US" altLang="zh-CN" sz="1600" dirty="0"/>
              <a:t>11</a:t>
            </a:r>
            <a:r>
              <a:rPr lang="zh-CN" altLang="zh-CN" sz="1600" dirty="0"/>
              <a:t>，水平、垂直居中，浅绿色底纹</a:t>
            </a:r>
            <a:r>
              <a:rPr lang="zh-CN" altLang="zh-CN" sz="1600" dirty="0" smtClean="0"/>
              <a:t>。（</a:t>
            </a:r>
            <a:r>
              <a:rPr lang="en-US" altLang="zh-CN" sz="1600" dirty="0"/>
              <a:t>3</a:t>
            </a:r>
            <a:r>
              <a:rPr lang="zh-CN" altLang="zh-CN" sz="1600" dirty="0"/>
              <a:t>）将</a:t>
            </a:r>
            <a:r>
              <a:rPr lang="en-US" altLang="zh-CN" sz="1600" dirty="0"/>
              <a:t>A13:C13</a:t>
            </a:r>
            <a:r>
              <a:rPr lang="zh-CN" altLang="zh-CN" sz="1600" dirty="0"/>
              <a:t>单元格合并，并输入内容：合计，居中显示</a:t>
            </a:r>
            <a:r>
              <a:rPr lang="zh-CN" altLang="zh-CN" sz="1600" dirty="0" smtClean="0"/>
              <a:t>。（</a:t>
            </a:r>
            <a:r>
              <a:rPr lang="en-US" altLang="zh-CN" sz="1600" dirty="0"/>
              <a:t>4</a:t>
            </a:r>
            <a:r>
              <a:rPr lang="zh-CN" altLang="zh-CN" sz="1600" dirty="0"/>
              <a:t>）数据录入</a:t>
            </a:r>
            <a:r>
              <a:rPr lang="zh-CN" altLang="zh-CN" sz="1600" dirty="0" smtClean="0"/>
              <a:t>。（</a:t>
            </a:r>
            <a:r>
              <a:rPr lang="en-US" altLang="zh-CN" sz="1600" dirty="0"/>
              <a:t>5</a:t>
            </a:r>
            <a:r>
              <a:rPr lang="zh-CN" altLang="zh-CN" sz="1600" dirty="0"/>
              <a:t>）设置外框线为</a:t>
            </a:r>
            <a:r>
              <a:rPr lang="en-US" altLang="zh-CN" sz="1600" dirty="0"/>
              <a:t>1.5</a:t>
            </a:r>
            <a:r>
              <a:rPr lang="zh-CN" altLang="zh-CN" sz="1600" dirty="0"/>
              <a:t>磅双实线，内框线为</a:t>
            </a:r>
            <a:r>
              <a:rPr lang="en-US" altLang="zh-CN" sz="1600" dirty="0"/>
              <a:t>0.75</a:t>
            </a:r>
            <a:r>
              <a:rPr lang="zh-CN" altLang="zh-CN" sz="1600" dirty="0"/>
              <a:t>磅单实线。</a:t>
            </a:r>
          </a:p>
        </p:txBody>
      </p:sp>
      <p:pic>
        <p:nvPicPr>
          <p:cNvPr id="12" name="图片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5904656" cy="2803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0" descr="操作演示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27" y="1556792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84213" y="1196975"/>
            <a:ext cx="8081962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7171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7172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7173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7174" name="矩形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7175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7176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7177" name="TextBox 19"/>
          <p:cNvSpPr txBox="1">
            <a:spLocks noChangeArrowheads="1"/>
          </p:cNvSpPr>
          <p:nvPr/>
        </p:nvSpPr>
        <p:spPr bwMode="auto">
          <a:xfrm>
            <a:off x="3429000" y="22860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7178" name="TextBox 12"/>
          <p:cNvSpPr txBox="1">
            <a:spLocks noChangeArrowheads="1"/>
          </p:cNvSpPr>
          <p:nvPr/>
        </p:nvSpPr>
        <p:spPr bwMode="auto">
          <a:xfrm>
            <a:off x="917575" y="2012647"/>
            <a:ext cx="75596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000" b="1" dirty="0"/>
              <a:t>（一）创建并整体</a:t>
            </a:r>
            <a:r>
              <a:rPr lang="zh-CN" altLang="zh-CN" sz="2000" b="1" dirty="0" smtClean="0"/>
              <a:t>设置</a:t>
            </a:r>
            <a:r>
              <a:rPr lang="zh-CN" altLang="en-US" sz="2000" b="1" dirty="0"/>
              <a:t>工作簿</a:t>
            </a:r>
            <a:endParaRPr lang="en-US" altLang="zh-CN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 dirty="0"/>
              <a:t>     </a:t>
            </a:r>
            <a:endParaRPr lang="en-US" altLang="zh-CN" sz="16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  </a:t>
            </a:r>
            <a:r>
              <a:rPr lang="zh-CN" altLang="en-US" sz="1800" dirty="0" smtClean="0"/>
              <a:t>一个</a:t>
            </a:r>
            <a:r>
              <a:rPr lang="en-US" altLang="zh-CN" sz="1800" dirty="0" smtClean="0"/>
              <a:t>Excel2010</a:t>
            </a:r>
            <a:r>
              <a:rPr lang="zh-CN" altLang="en-US" sz="1800" dirty="0" smtClean="0"/>
              <a:t>文件</a:t>
            </a:r>
            <a:r>
              <a:rPr lang="zh-CN" altLang="en-US" sz="1800" dirty="0"/>
              <a:t>称为一个工作簿，文件</a:t>
            </a:r>
            <a:r>
              <a:rPr lang="zh-CN" altLang="en-US" sz="1800" dirty="0" smtClean="0"/>
              <a:t>扩展名“</a:t>
            </a:r>
            <a:r>
              <a:rPr lang="en-US" altLang="zh-CN" sz="1800" dirty="0"/>
              <a:t>.</a:t>
            </a:r>
            <a:r>
              <a:rPr lang="en-US" altLang="zh-CN" sz="1800" dirty="0" err="1"/>
              <a:t>xlsx</a:t>
            </a:r>
            <a:r>
              <a:rPr lang="zh-CN" altLang="en-US" sz="1800" dirty="0"/>
              <a:t>”。</a:t>
            </a:r>
            <a:endParaRPr lang="en-US" altLang="zh-CN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/>
              <a:t>     </a:t>
            </a:r>
            <a:endParaRPr lang="en-US" altLang="zh-CN" sz="18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 smtClean="0"/>
              <a:t>  1</a:t>
            </a:r>
            <a:r>
              <a:rPr lang="zh-CN" altLang="zh-CN" sz="1800" b="1" dirty="0"/>
              <a:t>．新建空白工作薄，保存文件名为</a:t>
            </a:r>
            <a:r>
              <a:rPr lang="zh-CN" altLang="zh-CN" sz="1800" b="1" dirty="0" smtClean="0"/>
              <a:t>“</a:t>
            </a:r>
            <a:r>
              <a:rPr lang="az-Cyrl-AZ" altLang="zh-CN" sz="1800" b="1" dirty="0" smtClean="0">
                <a:ea typeface="宋体"/>
              </a:rPr>
              <a:t>ххх</a:t>
            </a:r>
            <a:r>
              <a:rPr lang="zh-CN" altLang="en-US" sz="1800" b="1" dirty="0" smtClean="0"/>
              <a:t>班</a:t>
            </a:r>
            <a:r>
              <a:rPr lang="zh-CN" altLang="en-US" sz="1800" b="1" dirty="0"/>
              <a:t>信息表</a:t>
            </a:r>
            <a:r>
              <a:rPr lang="en-US" altLang="zh-CN" sz="1800" b="1" dirty="0" smtClean="0"/>
              <a:t>.</a:t>
            </a:r>
            <a:r>
              <a:rPr lang="en-US" altLang="zh-CN" sz="1800" b="1" dirty="0" err="1"/>
              <a:t>xlsx</a:t>
            </a:r>
            <a:r>
              <a:rPr lang="zh-CN" altLang="zh-CN" sz="1800" b="1" dirty="0"/>
              <a:t>”</a:t>
            </a:r>
            <a:endParaRPr lang="zh-CN" altLang="zh-CN" sz="1800" dirty="0"/>
          </a:p>
        </p:txBody>
      </p:sp>
      <p:sp>
        <p:nvSpPr>
          <p:cNvPr id="7179" name="TextBox 1"/>
          <p:cNvSpPr txBox="1">
            <a:spLocks noChangeArrowheads="1"/>
          </p:cNvSpPr>
          <p:nvPr/>
        </p:nvSpPr>
        <p:spPr bwMode="auto">
          <a:xfrm>
            <a:off x="971600" y="3597002"/>
            <a:ext cx="7488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dirty="0"/>
              <a:t>（</a:t>
            </a:r>
            <a:r>
              <a:rPr lang="en-US" altLang="zh-CN" sz="1800" dirty="0"/>
              <a:t>1</a:t>
            </a:r>
            <a:r>
              <a:rPr lang="zh-CN" altLang="zh-CN" sz="1800" dirty="0"/>
              <a:t>）创建工作薄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/>
              <a:t>       </a:t>
            </a:r>
            <a:r>
              <a:rPr lang="zh-CN" altLang="zh-CN" sz="1800" dirty="0"/>
              <a:t>单击“开始”按钮，选择“所有程序”菜单中的“</a:t>
            </a:r>
            <a:r>
              <a:rPr lang="en-US" altLang="zh-CN" sz="1800" dirty="0"/>
              <a:t>Microsoft Office</a:t>
            </a:r>
            <a:r>
              <a:rPr lang="zh-CN" altLang="zh-CN" sz="1800" dirty="0"/>
              <a:t>”</a:t>
            </a:r>
            <a:r>
              <a:rPr lang="en-US" altLang="zh-CN" sz="1800" dirty="0"/>
              <a:t>,</a:t>
            </a:r>
            <a:r>
              <a:rPr lang="zh-CN" altLang="zh-CN" sz="1800" dirty="0"/>
              <a:t>然后单击“</a:t>
            </a:r>
            <a:r>
              <a:rPr lang="en-US" altLang="zh-CN" sz="1800" dirty="0"/>
              <a:t>Microsoft Office Excel2010”</a:t>
            </a:r>
            <a:r>
              <a:rPr lang="zh-CN" altLang="zh-CN" sz="1800" dirty="0"/>
              <a:t>命令，启动</a:t>
            </a:r>
            <a:r>
              <a:rPr lang="en-US" altLang="zh-CN" sz="1800" dirty="0"/>
              <a:t>Microsoft Excel 2010</a:t>
            </a:r>
            <a:r>
              <a:rPr lang="zh-CN" altLang="zh-CN" sz="1800" dirty="0"/>
              <a:t>。</a:t>
            </a:r>
            <a:endParaRPr lang="en-US" altLang="zh-CN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dirty="0"/>
              <a:t>系统自动创建“工作薄</a:t>
            </a:r>
            <a:r>
              <a:rPr lang="en-US" altLang="zh-CN" sz="1800" dirty="0"/>
              <a:t>1</a:t>
            </a:r>
            <a:r>
              <a:rPr lang="zh-CN" altLang="zh-CN" sz="1800" dirty="0"/>
              <a:t>”</a:t>
            </a:r>
            <a:r>
              <a:rPr lang="zh-CN" altLang="en-US" sz="1800" dirty="0"/>
              <a:t>。</a:t>
            </a:r>
            <a:endParaRPr lang="zh-CN" altLang="zh-CN" sz="1800" dirty="0"/>
          </a:p>
        </p:txBody>
      </p:sp>
      <p:sp>
        <p:nvSpPr>
          <p:cNvPr id="14" name="标题 7"/>
          <p:cNvSpPr txBox="1">
            <a:spLocks/>
          </p:cNvSpPr>
          <p:nvPr/>
        </p:nvSpPr>
        <p:spPr bwMode="auto">
          <a:xfrm>
            <a:off x="-26988" y="338138"/>
            <a:ext cx="91709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kern="0" dirty="0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84213" y="1196975"/>
            <a:ext cx="8081962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8196" name="矩形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197" name="矩形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198" name="矩形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199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200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201" name="TextBox 19"/>
          <p:cNvSpPr txBox="1">
            <a:spLocks noChangeArrowheads="1"/>
          </p:cNvSpPr>
          <p:nvPr/>
        </p:nvSpPr>
        <p:spPr bwMode="auto">
          <a:xfrm>
            <a:off x="3429000" y="22860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202" name="TextBox 1"/>
          <p:cNvSpPr txBox="1">
            <a:spLocks noChangeArrowheads="1"/>
          </p:cNvSpPr>
          <p:nvPr/>
        </p:nvSpPr>
        <p:spPr bwMode="auto">
          <a:xfrm>
            <a:off x="1057275" y="1455738"/>
            <a:ext cx="7488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zh-CN" altLang="zh-CN" sz="1800" b="1" dirty="0"/>
              <a:t>（</a:t>
            </a:r>
            <a:r>
              <a:rPr lang="en-US" altLang="zh-CN" sz="1800" b="1" dirty="0"/>
              <a:t>2</a:t>
            </a:r>
            <a:r>
              <a:rPr lang="zh-CN" altLang="zh-CN" sz="1800" b="1" dirty="0"/>
              <a:t>）保存工作薄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/>
              <a:t>       </a:t>
            </a:r>
            <a:r>
              <a:rPr lang="zh-CN" altLang="zh-CN" sz="1800" dirty="0"/>
              <a:t>单击</a:t>
            </a:r>
            <a:r>
              <a:rPr lang="zh-CN" altLang="zh-CN" sz="1800" dirty="0" smtClean="0"/>
              <a:t>“文件”</a:t>
            </a:r>
            <a:r>
              <a:rPr lang="zh-CN" altLang="en-US" sz="1800" dirty="0" smtClean="0"/>
              <a:t>选项卡</a:t>
            </a:r>
            <a:r>
              <a:rPr lang="zh-CN" altLang="en-US" sz="1800" dirty="0" smtClean="0">
                <a:latin typeface="仿宋_GB2312"/>
                <a:ea typeface="仿宋_GB2312"/>
              </a:rPr>
              <a:t>→</a:t>
            </a:r>
            <a:r>
              <a:rPr lang="zh-CN" altLang="zh-CN" sz="1800" dirty="0" smtClean="0"/>
              <a:t>“保存”</a:t>
            </a:r>
            <a:r>
              <a:rPr lang="zh-CN" altLang="en-US" sz="1800" dirty="0" smtClean="0"/>
              <a:t>选项</a:t>
            </a:r>
            <a:r>
              <a:rPr lang="zh-CN" altLang="zh-CN" sz="1800" dirty="0" smtClean="0"/>
              <a:t>，</a:t>
            </a:r>
            <a:r>
              <a:rPr lang="zh-CN" altLang="zh-CN" sz="1800" dirty="0"/>
              <a:t>在弹出的“另存为”对话框中设置文件保存位置</a:t>
            </a:r>
            <a:r>
              <a:rPr lang="zh-CN" altLang="en-US" sz="1800" dirty="0"/>
              <a:t>及</a:t>
            </a:r>
            <a:r>
              <a:rPr lang="zh-CN" altLang="zh-CN" sz="1800" dirty="0"/>
              <a:t>文件</a:t>
            </a:r>
            <a:r>
              <a:rPr lang="zh-CN" altLang="en-US" sz="1800" dirty="0"/>
              <a:t>名称</a:t>
            </a:r>
            <a:r>
              <a:rPr lang="zh-CN" altLang="zh-CN" sz="1800" dirty="0"/>
              <a:t>，单击“保存”</a:t>
            </a:r>
            <a:r>
              <a:rPr lang="zh-CN" altLang="zh-CN" sz="1800" dirty="0" smtClean="0"/>
              <a:t>按</a:t>
            </a:r>
            <a:r>
              <a:rPr lang="zh-CN" altLang="en-US" sz="1800" dirty="0" smtClean="0"/>
              <a:t>钮，如图所示</a:t>
            </a:r>
            <a:r>
              <a:rPr lang="zh-CN" altLang="zh-CN" sz="1800" dirty="0" smtClean="0"/>
              <a:t>。</a:t>
            </a:r>
            <a:endParaRPr lang="zh-CN" altLang="zh-CN" sz="1800" dirty="0"/>
          </a:p>
        </p:txBody>
      </p:sp>
      <p:pic>
        <p:nvPicPr>
          <p:cNvPr id="8203" name="Picture 13" descr="保存图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56" y="2379068"/>
            <a:ext cx="514667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标题 7"/>
          <p:cNvSpPr txBox="1">
            <a:spLocks/>
          </p:cNvSpPr>
          <p:nvPr/>
        </p:nvSpPr>
        <p:spPr bwMode="auto">
          <a:xfrm>
            <a:off x="-26988" y="338138"/>
            <a:ext cx="91709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kern="0" smtClean="0">
                <a:latin typeface="隶书" pitchFamily="49" charset="-122"/>
                <a:ea typeface="隶书" pitchFamily="49" charset="-122"/>
              </a:rPr>
              <a:t>三、项目实施</a:t>
            </a:r>
            <a:endParaRPr lang="zh-CN" altLang="en-US" kern="0" dirty="0" smtClean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762000" y="1268760"/>
            <a:ext cx="8081963" cy="515744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600"/>
              </a:spcBef>
              <a:defRPr/>
            </a:pPr>
            <a:endParaRPr lang="en-US" altLang="zh-CN" sz="2400" dirty="0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11267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68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69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70" name="矩形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71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72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73" name="TextBox 15"/>
          <p:cNvSpPr txBox="1">
            <a:spLocks noChangeArrowheads="1"/>
          </p:cNvSpPr>
          <p:nvPr/>
        </p:nvSpPr>
        <p:spPr bwMode="auto">
          <a:xfrm>
            <a:off x="1085850" y="1476524"/>
            <a:ext cx="5184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/>
              <a:t>2.</a:t>
            </a:r>
            <a:r>
              <a:rPr lang="zh-CN" altLang="zh-CN" sz="1800" b="1" dirty="0"/>
              <a:t>重命名、删除工作表</a:t>
            </a:r>
            <a:endParaRPr lang="zh-CN" altLang="zh-CN" sz="1800" dirty="0"/>
          </a:p>
        </p:txBody>
      </p:sp>
      <p:sp>
        <p:nvSpPr>
          <p:cNvPr id="11274" name="TextBox 16"/>
          <p:cNvSpPr txBox="1">
            <a:spLocks noChangeArrowheads="1"/>
          </p:cNvSpPr>
          <p:nvPr/>
        </p:nvSpPr>
        <p:spPr bwMode="auto">
          <a:xfrm>
            <a:off x="1085850" y="1845979"/>
            <a:ext cx="74009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b="1" dirty="0" smtClean="0">
                <a:latin typeface="宋体" pitchFamily="2" charset="-122"/>
              </a:rPr>
              <a:t>    </a:t>
            </a:r>
            <a:r>
              <a:rPr lang="zh-CN" altLang="zh-CN" sz="1800" b="1" dirty="0" smtClean="0">
                <a:latin typeface="宋体" pitchFamily="2" charset="-122"/>
              </a:rPr>
              <a:t>单元格</a:t>
            </a:r>
            <a:r>
              <a:rPr lang="zh-CN" altLang="zh-CN" sz="1800" dirty="0">
                <a:latin typeface="宋体" pitchFamily="2" charset="-122"/>
              </a:rPr>
              <a:t>是电子表格中最小的组成单位。工作表编辑区中每一个长方形的小格就是一个单元格，每一个单元格都用其所在的单元格地址来标示，并显示在名称框中，例如</a:t>
            </a:r>
            <a:r>
              <a:rPr lang="en-US" altLang="zh-CN" sz="1800" dirty="0">
                <a:latin typeface="宋体" pitchFamily="2" charset="-122"/>
              </a:rPr>
              <a:t>C3</a:t>
            </a:r>
            <a:r>
              <a:rPr lang="zh-CN" altLang="zh-CN" sz="1800" dirty="0">
                <a:latin typeface="宋体" pitchFamily="2" charset="-122"/>
              </a:rPr>
              <a:t>单元格表示位于第</a:t>
            </a:r>
            <a:r>
              <a:rPr lang="en-US" altLang="zh-CN" sz="1800" dirty="0">
                <a:latin typeface="宋体" pitchFamily="2" charset="-122"/>
              </a:rPr>
              <a:t>C</a:t>
            </a:r>
            <a:r>
              <a:rPr lang="zh-CN" altLang="zh-CN" sz="1800" dirty="0">
                <a:latin typeface="宋体" pitchFamily="2" charset="-122"/>
              </a:rPr>
              <a:t>列第</a:t>
            </a:r>
            <a:r>
              <a:rPr lang="en-US" altLang="zh-CN" sz="1800" dirty="0">
                <a:latin typeface="宋体" pitchFamily="2" charset="-122"/>
              </a:rPr>
              <a:t>3</a:t>
            </a:r>
            <a:r>
              <a:rPr lang="zh-CN" altLang="zh-CN" sz="1800" dirty="0">
                <a:latin typeface="宋体" pitchFamily="2" charset="-122"/>
              </a:rPr>
              <a:t>行的单元格。工作表中被黑色边框包围的单元格被称为当前单元格或活动单元格，用户只能对活动单元格进行操作</a:t>
            </a:r>
            <a:r>
              <a:rPr lang="zh-CN" altLang="zh-CN" sz="1800" dirty="0" smtClean="0">
                <a:latin typeface="宋体" pitchFamily="2" charset="-122"/>
              </a:rPr>
              <a:t>。</a:t>
            </a:r>
            <a:endParaRPr lang="en-US" altLang="zh-CN" sz="1800" dirty="0" smtClean="0">
              <a:latin typeface="宋体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b="1" dirty="0" smtClean="0">
                <a:latin typeface="宋体" pitchFamily="2" charset="-122"/>
              </a:rPr>
              <a:t>    </a:t>
            </a:r>
            <a:r>
              <a:rPr lang="zh-CN" altLang="zh-CN" sz="1800" b="1" dirty="0" smtClean="0">
                <a:latin typeface="宋体" pitchFamily="2" charset="-122"/>
              </a:rPr>
              <a:t>工作表</a:t>
            </a:r>
            <a:r>
              <a:rPr lang="zh-CN" altLang="zh-CN" sz="1800" dirty="0" smtClean="0">
                <a:latin typeface="宋体" pitchFamily="2" charset="-122"/>
              </a:rPr>
              <a:t>是</a:t>
            </a:r>
            <a:r>
              <a:rPr lang="zh-CN" altLang="zh-CN" sz="1800" dirty="0">
                <a:latin typeface="宋体" pitchFamily="2" charset="-122"/>
              </a:rPr>
              <a:t>显示在工作簿中由单元格、行号、列标以及工作表标签组成的表格</a:t>
            </a:r>
            <a:r>
              <a:rPr lang="zh-CN" altLang="zh-CN" sz="1800" dirty="0" smtClean="0">
                <a:latin typeface="宋体" pitchFamily="2" charset="-122"/>
              </a:rPr>
              <a:t>。行</a:t>
            </a:r>
            <a:r>
              <a:rPr lang="zh-CN" altLang="zh-CN" sz="1800" dirty="0">
                <a:latin typeface="宋体" pitchFamily="2" charset="-122"/>
              </a:rPr>
              <a:t>号显示在工作表的左侧，依次用数字</a:t>
            </a:r>
            <a:r>
              <a:rPr lang="en-US" altLang="zh-CN" sz="1800" dirty="0">
                <a:latin typeface="宋体" pitchFamily="2" charset="-122"/>
              </a:rPr>
              <a:t>1</a:t>
            </a:r>
            <a:r>
              <a:rPr lang="zh-CN" altLang="zh-CN" sz="1800" dirty="0">
                <a:latin typeface="宋体" pitchFamily="2" charset="-122"/>
              </a:rPr>
              <a:t>、</a:t>
            </a:r>
            <a:r>
              <a:rPr lang="en-US" altLang="zh-CN" sz="1800" dirty="0" smtClean="0">
                <a:latin typeface="宋体" pitchFamily="2" charset="-122"/>
              </a:rPr>
              <a:t>2…1048576</a:t>
            </a:r>
            <a:r>
              <a:rPr lang="zh-CN" altLang="zh-CN" sz="1800" dirty="0" smtClean="0">
                <a:latin typeface="宋体" pitchFamily="2" charset="-122"/>
              </a:rPr>
              <a:t>表示</a:t>
            </a:r>
            <a:r>
              <a:rPr lang="zh-CN" altLang="zh-CN" sz="1800" dirty="0">
                <a:latin typeface="宋体" pitchFamily="2" charset="-122"/>
              </a:rPr>
              <a:t>；列标显示在工作表上方，依次用字母</a:t>
            </a:r>
            <a:r>
              <a:rPr lang="en-US" altLang="zh-CN" sz="1800" dirty="0">
                <a:latin typeface="宋体" pitchFamily="2" charset="-122"/>
              </a:rPr>
              <a:t>A</a:t>
            </a:r>
            <a:r>
              <a:rPr lang="zh-CN" altLang="zh-CN" sz="1800" dirty="0">
                <a:latin typeface="宋体" pitchFamily="2" charset="-122"/>
              </a:rPr>
              <a:t>、</a:t>
            </a:r>
            <a:r>
              <a:rPr lang="en-US" altLang="zh-CN" sz="1800" dirty="0" smtClean="0">
                <a:latin typeface="宋体" pitchFamily="2" charset="-122"/>
              </a:rPr>
              <a:t>B…ZZ…XFD</a:t>
            </a:r>
            <a:r>
              <a:rPr lang="zh-CN" altLang="zh-CN" sz="1800" dirty="0" smtClean="0">
                <a:latin typeface="宋体" pitchFamily="2" charset="-122"/>
              </a:rPr>
              <a:t>表示。默认</a:t>
            </a:r>
            <a:r>
              <a:rPr lang="zh-CN" altLang="zh-CN" sz="1800" dirty="0">
                <a:latin typeface="宋体" pitchFamily="2" charset="-122"/>
              </a:rPr>
              <a:t>情况下，一个工作簿包括</a:t>
            </a:r>
            <a:r>
              <a:rPr lang="en-US" altLang="zh-CN" sz="1800" dirty="0">
                <a:latin typeface="宋体" pitchFamily="2" charset="-122"/>
              </a:rPr>
              <a:t>3</a:t>
            </a:r>
            <a:r>
              <a:rPr lang="zh-CN" altLang="zh-CN" sz="1800" dirty="0">
                <a:latin typeface="宋体" pitchFamily="2" charset="-122"/>
              </a:rPr>
              <a:t>个工作表</a:t>
            </a:r>
            <a:r>
              <a:rPr lang="en-US" altLang="zh-CN" sz="1800" dirty="0">
                <a:latin typeface="宋体" pitchFamily="2" charset="-122"/>
              </a:rPr>
              <a:t>Sheet1</a:t>
            </a:r>
            <a:r>
              <a:rPr lang="zh-CN" altLang="zh-CN" sz="1800" dirty="0">
                <a:latin typeface="宋体" pitchFamily="2" charset="-122"/>
              </a:rPr>
              <a:t>、</a:t>
            </a:r>
            <a:r>
              <a:rPr lang="en-US" altLang="zh-CN" sz="1800" dirty="0">
                <a:latin typeface="宋体" pitchFamily="2" charset="-122"/>
              </a:rPr>
              <a:t>Sheet2</a:t>
            </a:r>
            <a:r>
              <a:rPr lang="zh-CN" altLang="zh-CN" sz="1800" dirty="0">
                <a:latin typeface="宋体" pitchFamily="2" charset="-122"/>
              </a:rPr>
              <a:t>、</a:t>
            </a:r>
            <a:r>
              <a:rPr lang="en-US" altLang="zh-CN" sz="1800" dirty="0">
                <a:latin typeface="宋体" pitchFamily="2" charset="-122"/>
              </a:rPr>
              <a:t>Sheet3</a:t>
            </a:r>
            <a:r>
              <a:rPr lang="zh-CN" altLang="zh-CN" sz="1800" dirty="0">
                <a:latin typeface="宋体" pitchFamily="2" charset="-122"/>
              </a:rPr>
              <a:t>，用户可根据实际需要添加或删除工作表</a:t>
            </a:r>
            <a:r>
              <a:rPr lang="zh-CN" altLang="zh-CN" sz="1800" dirty="0" smtClean="0">
                <a:latin typeface="宋体" pitchFamily="2" charset="-122"/>
              </a:rPr>
              <a:t>。</a:t>
            </a:r>
            <a:endParaRPr lang="en-US" altLang="zh-CN" sz="1800" dirty="0" smtClean="0"/>
          </a:p>
        </p:txBody>
      </p:sp>
      <p:sp>
        <p:nvSpPr>
          <p:cNvPr id="11" name="标题 7"/>
          <p:cNvSpPr txBox="1">
            <a:spLocks/>
          </p:cNvSpPr>
          <p:nvPr/>
        </p:nvSpPr>
        <p:spPr bwMode="auto">
          <a:xfrm>
            <a:off x="-26988" y="338138"/>
            <a:ext cx="91709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kern="0" dirty="0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762000" y="1268760"/>
            <a:ext cx="8081963" cy="515744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600"/>
              </a:spcBef>
              <a:defRPr/>
            </a:pPr>
            <a:endParaRPr lang="en-US" altLang="zh-CN" sz="2400" dirty="0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11267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68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69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70" name="矩形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71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72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73" name="TextBox 15"/>
          <p:cNvSpPr txBox="1">
            <a:spLocks noChangeArrowheads="1"/>
          </p:cNvSpPr>
          <p:nvPr/>
        </p:nvSpPr>
        <p:spPr bwMode="auto">
          <a:xfrm>
            <a:off x="1244823" y="1834696"/>
            <a:ext cx="5184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/>
              <a:t>2.</a:t>
            </a:r>
            <a:r>
              <a:rPr lang="zh-CN" altLang="zh-CN" sz="1800" b="1" dirty="0"/>
              <a:t>重命名、删除工作表</a:t>
            </a:r>
            <a:endParaRPr lang="zh-CN" altLang="zh-CN" sz="1800" dirty="0"/>
          </a:p>
        </p:txBody>
      </p:sp>
      <p:sp>
        <p:nvSpPr>
          <p:cNvPr id="11274" name="TextBox 16"/>
          <p:cNvSpPr txBox="1">
            <a:spLocks noChangeArrowheads="1"/>
          </p:cNvSpPr>
          <p:nvPr/>
        </p:nvSpPr>
        <p:spPr bwMode="auto">
          <a:xfrm>
            <a:off x="1244823" y="2356223"/>
            <a:ext cx="3558158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1800" b="1" dirty="0" smtClean="0"/>
              <a:t>（</a:t>
            </a:r>
            <a:r>
              <a:rPr lang="en-US" altLang="zh-CN" sz="1800" b="1" dirty="0"/>
              <a:t>1</a:t>
            </a:r>
            <a:r>
              <a:rPr lang="zh-CN" altLang="zh-CN" sz="1800" b="1" dirty="0"/>
              <a:t>）重命名工作表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/>
              <a:t>       </a:t>
            </a:r>
            <a:r>
              <a:rPr lang="zh-CN" altLang="zh-CN" sz="1800" dirty="0"/>
              <a:t>鼠标右键单击工作表标签</a:t>
            </a:r>
            <a:r>
              <a:rPr lang="en-US" altLang="zh-CN" sz="1800" dirty="0"/>
              <a:t>Sheet1</a:t>
            </a:r>
            <a:r>
              <a:rPr lang="zh-CN" altLang="zh-CN" sz="1800" dirty="0"/>
              <a:t>，在弹出的快捷菜单中，单击</a:t>
            </a:r>
            <a:r>
              <a:rPr lang="zh-CN" altLang="zh-CN" sz="1800" dirty="0" smtClean="0"/>
              <a:t>“重命名”</a:t>
            </a:r>
            <a:r>
              <a:rPr lang="zh-CN" altLang="zh-CN" sz="1800" dirty="0"/>
              <a:t>命令</a:t>
            </a:r>
            <a:r>
              <a:rPr lang="zh-CN" altLang="zh-CN" sz="1800" dirty="0" smtClean="0"/>
              <a:t>，</a:t>
            </a:r>
            <a:r>
              <a:rPr lang="zh-CN" altLang="en-US" sz="1800" dirty="0" smtClean="0"/>
              <a:t>“</a:t>
            </a:r>
            <a:r>
              <a:rPr lang="en-US" altLang="zh-CN" sz="1800" dirty="0" smtClean="0"/>
              <a:t>Sheet1</a:t>
            </a:r>
            <a:r>
              <a:rPr lang="zh-CN" altLang="en-US" sz="1800" dirty="0" smtClean="0"/>
              <a:t>”处</a:t>
            </a:r>
            <a:r>
              <a:rPr lang="en-US" altLang="zh-CN" sz="1800" dirty="0" err="1" smtClean="0"/>
              <a:t>于文字选中状态</a:t>
            </a:r>
            <a:r>
              <a:rPr lang="en-US" altLang="zh-CN" sz="1800" dirty="0" err="1"/>
              <a:t>，</a:t>
            </a:r>
            <a:r>
              <a:rPr lang="en-US" altLang="zh-CN" sz="1800" dirty="0" err="1" smtClean="0"/>
              <a:t>输入</a:t>
            </a:r>
            <a:r>
              <a:rPr lang="zh-CN" altLang="en-US" sz="1800" dirty="0" smtClean="0"/>
              <a:t>“</a:t>
            </a:r>
            <a:r>
              <a:rPr lang="en-US" altLang="zh-CN" sz="1800" dirty="0" err="1" smtClean="0"/>
              <a:t>学生基本信息情况表</a:t>
            </a:r>
            <a:r>
              <a:rPr lang="zh-CN" altLang="en-US" sz="1800" dirty="0"/>
              <a:t>”</a:t>
            </a:r>
            <a:r>
              <a:rPr lang="en-US" altLang="zh-CN" sz="1800" dirty="0" smtClean="0"/>
              <a:t>，即</a:t>
            </a:r>
            <a:r>
              <a:rPr lang="zh-CN" altLang="en-US" sz="1800" dirty="0" smtClean="0"/>
              <a:t>完成重命</a:t>
            </a:r>
            <a:r>
              <a:rPr lang="en-US" altLang="zh-CN" sz="1800" dirty="0" err="1" smtClean="0"/>
              <a:t>名操作</a:t>
            </a:r>
            <a:r>
              <a:rPr lang="en-US" altLang="zh-CN" sz="1800" dirty="0" smtClean="0"/>
              <a:t>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38" r="77331" b="3608"/>
          <a:stretch/>
        </p:blipFill>
        <p:spPr bwMode="auto">
          <a:xfrm>
            <a:off x="5076056" y="2414169"/>
            <a:ext cx="2971663" cy="310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标题 7"/>
          <p:cNvSpPr txBox="1">
            <a:spLocks/>
          </p:cNvSpPr>
          <p:nvPr/>
        </p:nvSpPr>
        <p:spPr bwMode="auto">
          <a:xfrm>
            <a:off x="-26988" y="338138"/>
            <a:ext cx="91709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kern="0" dirty="0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</p:spTree>
    <p:extLst>
      <p:ext uri="{BB962C8B-B14F-4D97-AF65-F5344CB8AC3E}">
        <p14:creationId xmlns:p14="http://schemas.microsoft.com/office/powerpoint/2010/main" val="3890824837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762000" y="1268760"/>
            <a:ext cx="8081963" cy="515744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600"/>
              </a:spcBef>
              <a:defRPr/>
            </a:pPr>
            <a:endParaRPr lang="en-US" altLang="zh-CN" sz="2400" dirty="0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11267" name="矩形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42900" y="4200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68" name="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44767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69" name="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7434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70" name="矩形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" y="50292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71" name="矩形 11"/>
          <p:cNvSpPr>
            <a:spLocks noChangeArrowheads="1"/>
          </p:cNvSpPr>
          <p:nvPr/>
        </p:nvSpPr>
        <p:spPr bwMode="auto">
          <a:xfrm>
            <a:off x="342900" y="53054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72" name="矩形 12"/>
          <p:cNvSpPr>
            <a:spLocks noChangeArrowheads="1"/>
          </p:cNvSpPr>
          <p:nvPr/>
        </p:nvSpPr>
        <p:spPr bwMode="auto">
          <a:xfrm>
            <a:off x="342900" y="55721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274" name="TextBox 16"/>
          <p:cNvSpPr txBox="1">
            <a:spLocks noChangeArrowheads="1"/>
          </p:cNvSpPr>
          <p:nvPr/>
        </p:nvSpPr>
        <p:spPr bwMode="auto">
          <a:xfrm>
            <a:off x="1187624" y="1889105"/>
            <a:ext cx="371713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1800" b="1" dirty="0" smtClean="0"/>
              <a:t>（</a:t>
            </a:r>
            <a:r>
              <a:rPr lang="en-US" altLang="zh-CN" sz="1800" b="1" dirty="0" smtClean="0"/>
              <a:t>2</a:t>
            </a:r>
            <a:r>
              <a:rPr lang="zh-CN" altLang="zh-CN" sz="1800" b="1" dirty="0" smtClean="0"/>
              <a:t>）删除工作表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/>
              <a:t>       </a:t>
            </a:r>
            <a:r>
              <a:rPr lang="zh-CN" altLang="zh-CN" sz="1800" dirty="0" smtClean="0"/>
              <a:t>单击工作表标签</a:t>
            </a:r>
            <a:r>
              <a:rPr lang="en-US" altLang="zh-CN" sz="1800" dirty="0" smtClean="0"/>
              <a:t>Sheet2</a:t>
            </a:r>
            <a:r>
              <a:rPr lang="zh-CN" altLang="zh-CN" sz="1800" dirty="0" smtClean="0"/>
              <a:t>，再按住</a:t>
            </a:r>
            <a:r>
              <a:rPr lang="en-US" altLang="zh-CN" sz="1800" dirty="0" smtClean="0"/>
              <a:t>Ctrl</a:t>
            </a:r>
            <a:r>
              <a:rPr lang="zh-CN" altLang="zh-CN" sz="1800" dirty="0" smtClean="0"/>
              <a:t>键单击工作表标签</a:t>
            </a:r>
            <a:r>
              <a:rPr lang="en-US" altLang="zh-CN" sz="1800" dirty="0" smtClean="0"/>
              <a:t>Sheet3</a:t>
            </a:r>
            <a:r>
              <a:rPr lang="zh-CN" altLang="zh-CN" sz="1800" dirty="0" smtClean="0"/>
              <a:t>，即可选中</a:t>
            </a:r>
            <a:r>
              <a:rPr lang="en-US" altLang="zh-CN" sz="1800" dirty="0" smtClean="0"/>
              <a:t>Sheet2</a:t>
            </a:r>
            <a:r>
              <a:rPr lang="zh-CN" altLang="zh-CN" sz="1800" dirty="0" smtClean="0"/>
              <a:t>和</a:t>
            </a:r>
            <a:r>
              <a:rPr lang="en-US" altLang="zh-CN" sz="1800" dirty="0" smtClean="0"/>
              <a:t>Sheet3</a:t>
            </a:r>
            <a:r>
              <a:rPr lang="zh-CN" altLang="zh-CN" sz="1800" dirty="0" smtClean="0"/>
              <a:t>工作表，然后将鼠标置于选中区域，右击鼠标，在弹出的快捷菜单中，单击“删除”命令，可删除</a:t>
            </a:r>
            <a:r>
              <a:rPr lang="en-US" altLang="zh-CN" sz="1800" dirty="0" smtClean="0"/>
              <a:t>Sheet2</a:t>
            </a:r>
            <a:r>
              <a:rPr lang="zh-CN" altLang="zh-CN" sz="1800" dirty="0" smtClean="0"/>
              <a:t>和</a:t>
            </a:r>
            <a:r>
              <a:rPr lang="en-US" altLang="zh-CN" sz="1800" dirty="0" smtClean="0"/>
              <a:t>Sheet3</a:t>
            </a:r>
            <a:r>
              <a:rPr lang="zh-CN" altLang="zh-CN" sz="1800" dirty="0" smtClean="0"/>
              <a:t>工作表。</a:t>
            </a:r>
            <a:endParaRPr lang="zh-CN" altLang="zh-CN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3" t="57422" r="66641" b="4467"/>
          <a:stretch/>
        </p:blipFill>
        <p:spPr bwMode="auto">
          <a:xfrm>
            <a:off x="5148064" y="2204864"/>
            <a:ext cx="2952328" cy="332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7"/>
          <p:cNvSpPr txBox="1">
            <a:spLocks/>
          </p:cNvSpPr>
          <p:nvPr/>
        </p:nvSpPr>
        <p:spPr bwMode="auto">
          <a:xfrm>
            <a:off x="-26988" y="338138"/>
            <a:ext cx="91709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kern="0" dirty="0" smtClean="0">
                <a:latin typeface="隶书" pitchFamily="49" charset="-122"/>
                <a:ea typeface="隶书" pitchFamily="49" charset="-122"/>
              </a:rPr>
              <a:t>三、项目实施</a:t>
            </a:r>
          </a:p>
        </p:txBody>
      </p:sp>
    </p:spTree>
    <p:extLst>
      <p:ext uri="{BB962C8B-B14F-4D97-AF65-F5344CB8AC3E}">
        <p14:creationId xmlns:p14="http://schemas.microsoft.com/office/powerpoint/2010/main" val="264818891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3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3312</TotalTime>
  <Words>3453</Words>
  <Application>Microsoft Office PowerPoint</Application>
  <PresentationFormat>全屏显示(4:3)</PresentationFormat>
  <Paragraphs>165</Paragraphs>
  <Slides>41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41</vt:i4>
      </vt:variant>
    </vt:vector>
  </HeadingPairs>
  <TitlesOfParts>
    <vt:vector size="43" baseType="lpstr">
      <vt:lpstr>1_默认设计模板</vt:lpstr>
      <vt:lpstr>3_默认设计模板</vt:lpstr>
      <vt:lpstr>   建立班级学生基本信息情况表                              </vt:lpstr>
      <vt:lpstr>一、项目情景</vt:lpstr>
      <vt:lpstr>二、项目分析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四、项目拓展</vt:lpstr>
      <vt:lpstr>四、项目拓展</vt:lpstr>
      <vt:lpstr>四、项目拓展</vt:lpstr>
      <vt:lpstr>四、项目拓展</vt:lpstr>
      <vt:lpstr>四、项目拓展</vt:lpstr>
      <vt:lpstr>四、项目拓展</vt:lpstr>
      <vt:lpstr>四、项目拓展</vt:lpstr>
      <vt:lpstr>四、项目拓展</vt:lpstr>
      <vt:lpstr>四、项目拓展</vt:lpstr>
      <vt:lpstr>四、项目拓展</vt:lpstr>
      <vt:lpstr>四、项目拓展</vt:lpstr>
      <vt:lpstr>四、项目拓展</vt:lpstr>
      <vt:lpstr>四、项目拓展</vt:lpstr>
      <vt:lpstr>五、项目小结</vt:lpstr>
      <vt:lpstr>六、创新作业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dreamsummit</cp:lastModifiedBy>
  <cp:revision>235</cp:revision>
  <dcterms:created xsi:type="dcterms:W3CDTF">2012-01-16T03:54:55Z</dcterms:created>
  <dcterms:modified xsi:type="dcterms:W3CDTF">2018-02-25T07:50:39Z</dcterms:modified>
</cp:coreProperties>
</file>