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664" r:id="rId2"/>
    <p:sldMasterId id="2147484676" r:id="rId3"/>
    <p:sldMasterId id="2147484809" r:id="rId4"/>
    <p:sldMasterId id="2147484930" r:id="rId5"/>
    <p:sldMasterId id="2147484943" r:id="rId6"/>
    <p:sldMasterId id="2147484956" r:id="rId7"/>
    <p:sldMasterId id="2147484969" r:id="rId8"/>
  </p:sldMasterIdLst>
  <p:notesMasterIdLst>
    <p:notesMasterId r:id="rId41"/>
  </p:notesMasterIdLst>
  <p:handoutMasterIdLst>
    <p:handoutMasterId r:id="rId42"/>
  </p:handoutMasterIdLst>
  <p:sldIdLst>
    <p:sldId id="387" r:id="rId9"/>
    <p:sldId id="389" r:id="rId10"/>
    <p:sldId id="344" r:id="rId11"/>
    <p:sldId id="334" r:id="rId12"/>
    <p:sldId id="339" r:id="rId13"/>
    <p:sldId id="399" r:id="rId14"/>
    <p:sldId id="400" r:id="rId15"/>
    <p:sldId id="401" r:id="rId16"/>
    <p:sldId id="402" r:id="rId17"/>
    <p:sldId id="403" r:id="rId18"/>
    <p:sldId id="404" r:id="rId19"/>
    <p:sldId id="406" r:id="rId20"/>
    <p:sldId id="405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415" r:id="rId30"/>
    <p:sldId id="416" r:id="rId31"/>
    <p:sldId id="417" r:id="rId32"/>
    <p:sldId id="418" r:id="rId33"/>
    <p:sldId id="426" r:id="rId34"/>
    <p:sldId id="420" r:id="rId35"/>
    <p:sldId id="427" r:id="rId36"/>
    <p:sldId id="422" r:id="rId37"/>
    <p:sldId id="423" r:id="rId38"/>
    <p:sldId id="424" r:id="rId39"/>
    <p:sldId id="425" r:id="rId4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99"/>
    <a:srgbClr val="FF3399"/>
    <a:srgbClr val="FF0000"/>
    <a:srgbClr val="FF66FF"/>
    <a:srgbClr val="FF0066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86403" autoAdjust="0"/>
  </p:normalViewPr>
  <p:slideViewPr>
    <p:cSldViewPr>
      <p:cViewPr varScale="1">
        <p:scale>
          <a:sx n="65" d="100"/>
          <a:sy n="65" d="100"/>
        </p:scale>
        <p:origin x="-12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6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58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76F9609-D211-423D-BF89-6E6AEFD5255F}" type="datetimeFigureOut">
              <a:rPr lang="zh-CN" altLang="en-US"/>
              <a:pPr>
                <a:defRPr/>
              </a:pPr>
              <a:t>2018/5/3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9729D64-F399-4247-B824-2FDDC6E59E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63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5F14A47C-3981-44C3-B61E-79B37DF1F17B}" type="datetimeFigureOut">
              <a:rPr lang="zh-CN" altLang="en-US"/>
              <a:pPr>
                <a:defRPr/>
              </a:pPr>
              <a:t>2018/5/3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578F980D-8C0A-4B1B-AA73-86613BC89C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57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117491C6-2C23-4A2D-9F46-E61A0E140E3F}" type="slidenum">
              <a:rPr lang="zh-CN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8F980D-8C0A-4B1B-AA73-86613BC89C5B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219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8F980D-8C0A-4B1B-AA73-86613BC89C5B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219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8F980D-8C0A-4B1B-AA73-86613BC89C5B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219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8F980D-8C0A-4B1B-AA73-86613BC89C5B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219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8F980D-8C0A-4B1B-AA73-86613BC89C5B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219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8F980D-8C0A-4B1B-AA73-86613BC89C5B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219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8F980D-8C0A-4B1B-AA73-86613BC89C5B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219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8F980D-8C0A-4B1B-AA73-86613BC89C5B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219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8F980D-8C0A-4B1B-AA73-86613BC89C5B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219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8F980D-8C0A-4B1B-AA73-86613BC89C5B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219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78D765F9-C86B-45E4-895A-4CAA9096A4EC}" type="slidenum">
              <a:rPr lang="zh-CN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8F980D-8C0A-4B1B-AA73-86613BC89C5B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219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8F980D-8C0A-4B1B-AA73-86613BC89C5B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219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8F980D-8C0A-4B1B-AA73-86613BC89C5B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2190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8F980D-8C0A-4B1B-AA73-86613BC89C5B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2190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8F980D-8C0A-4B1B-AA73-86613BC89C5B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219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8F980D-8C0A-4B1B-AA73-86613BC89C5B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219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8F980D-8C0A-4B1B-AA73-86613BC89C5B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219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8F980D-8C0A-4B1B-AA73-86613BC89C5B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2190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8F980D-8C0A-4B1B-AA73-86613BC89C5B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219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Arial" charset="0"/>
            </a:endParaRP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A5FB5FFC-3D96-4261-A469-DCA337B6AD2E}" type="slidenum">
              <a:rPr lang="zh-CN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zh-CN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8F980D-8C0A-4B1B-AA73-86613BC89C5B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219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8F980D-8C0A-4B1B-AA73-86613BC89C5B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219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8F980D-8C0A-4B1B-AA73-86613BC89C5B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219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8F980D-8C0A-4B1B-AA73-86613BC89C5B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219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8F980D-8C0A-4B1B-AA73-86613BC89C5B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219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8F980D-8C0A-4B1B-AA73-86613BC89C5B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21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8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b="37407"/>
          <a:stretch>
            <a:fillRect/>
          </a:stretch>
        </p:blipFill>
        <p:spPr bwMode="auto">
          <a:xfrm>
            <a:off x="5867400" y="0"/>
            <a:ext cx="3276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23CEC-8C66-4546-BC97-D7BBDB6DFCA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5258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4A77E-933C-4CB6-B6F5-59E4F2BDD6A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6448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69863"/>
            <a:ext cx="2057400" cy="5956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9863"/>
            <a:ext cx="6019800" cy="5956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11F12-D606-4043-8C1A-05160C0B040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38959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8EDC5-75D5-42C4-99D8-419151D129D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05267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5991A-C5C5-46D9-B22B-144EA43F00D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31468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E528F-E4A9-4824-918E-45F5DA58968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82950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86DFE-7974-41BB-88B7-F549D44DF33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36080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82C82-9BEA-4787-B859-DC2B6340744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90334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6F905-4CC9-47F6-B3FA-2E690515F39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98386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A6539-E960-4E72-A9C2-4EECB4C78BF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62898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306D-0ABF-4230-8E70-C49CD47A9A6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5642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B65AA-F1A6-49D0-9056-62B38255DB6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67554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6AA93-B5A7-41A3-9D19-DD934E39FAC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23953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FF9BE-5589-4DE8-92F4-9EB8C2A1C74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49130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69863"/>
            <a:ext cx="2057400" cy="5956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9863"/>
            <a:ext cx="6019800" cy="5956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087EC-09B0-4E3A-AC1E-095801C511A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13786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8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b="37407"/>
          <a:stretch>
            <a:fillRect/>
          </a:stretch>
        </p:blipFill>
        <p:spPr bwMode="auto">
          <a:xfrm>
            <a:off x="5867400" y="0"/>
            <a:ext cx="3276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7C1C2-A050-4737-A87B-FA1FF9EF4AC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8578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732A9-A3D3-4DE4-8BE7-59456CDBE4C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11120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B04E4-19CD-4005-9B45-712299F18A2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4873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7CF81-23C8-4323-86E9-99E53EDBBD6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596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C7088-6341-420A-8BAE-13B4E719563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93408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22D01-6F18-4C5A-946E-40A54CCE654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34183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4533B-9517-48C1-999C-1D2A4A32E86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2506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0F401-CF08-47FF-ABEA-C474BFB8CF3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46156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A03CD-83DA-4862-9E0C-2076F149889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50102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BA024-76BB-4831-A4E2-79210D3820F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99458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1DC07-605A-49BA-BA5C-98A9963DE4E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4847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69863"/>
            <a:ext cx="2057400" cy="5956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9863"/>
            <a:ext cx="6019800" cy="5956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EA985-EEE7-458D-92A1-5BE57577DAD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48129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9171-A4FE-4F69-B1ED-E5AE2A45AACF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25012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8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b="37407"/>
          <a:stretch>
            <a:fillRect/>
          </a:stretch>
        </p:blipFill>
        <p:spPr bwMode="auto">
          <a:xfrm>
            <a:off x="5867400" y="0"/>
            <a:ext cx="3276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16CE8-45F6-4F45-97E5-6EA44CC8822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4245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FDC0D-E588-4C92-AFF4-3F4377F0DA9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48301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D6A3A-70FB-45DD-9A9D-C2F49F986EE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39077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D4A5A-C1E1-43A1-AB05-E0723B3A94C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50947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D3AA2-4285-4CE7-A9FD-CF4978CCDBB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0409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8307E-812A-4BE7-95D2-72D234CB9CC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23635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7AD31-E2EC-4C13-AAB5-4493A7B07C1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993113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B8A77-2796-45E8-A390-5CAEB513A3E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598961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60B1B-A625-443D-B242-4CD8684B287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11005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79D4B-F338-4ECA-AA06-EFDBC0FB31A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224780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8F553-CA05-4815-BA10-E775FEBE92F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76388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69863"/>
            <a:ext cx="2057400" cy="5956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9863"/>
            <a:ext cx="6019800" cy="5956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AD147-4E7A-4DF5-98A7-80B9B5F97FB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921080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23BE4-2084-49BA-9E1B-B1031A920EE4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40863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8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b="37407"/>
          <a:stretch>
            <a:fillRect/>
          </a:stretch>
        </p:blipFill>
        <p:spPr bwMode="auto">
          <a:xfrm>
            <a:off x="5867400" y="0"/>
            <a:ext cx="3276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EACEB-96AF-4EB7-B5CD-30ED019159A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2856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E8B78-A33B-4EC2-A9CD-88CB48BE362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661768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A95AD-5CA4-4D39-BF48-EA3AD368C18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9261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3F51-BA59-4A14-8141-96EB7EC8B0B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104808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4BA3C-0ED4-49B0-8BE6-602DFD6D680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285048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77145-EC92-4685-A553-EFDED3AF5FE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231143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A4A18-A5AE-4588-939E-F764221D595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0306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2DBCE-2CDF-4949-AFCE-105AED811C8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42639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8F798-58D7-493B-93D5-02D69189A0A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945897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90794-B82B-4675-B3C0-21446037881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803706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72138-177F-412F-A34C-1BAE8C71BF7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419408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69863"/>
            <a:ext cx="2057400" cy="5956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9863"/>
            <a:ext cx="6019800" cy="5956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E7701-FED6-45FC-8FEF-335F5E5D6EC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677101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147E5-4295-45F1-9CB8-B1C46FD44719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27892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8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b="37407"/>
          <a:stretch>
            <a:fillRect/>
          </a:stretch>
        </p:blipFill>
        <p:spPr bwMode="auto">
          <a:xfrm>
            <a:off x="5867400" y="0"/>
            <a:ext cx="3276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402DE-FA31-4E8F-857A-1CC09CD9F6C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4489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42B81-0D8A-4016-B459-3EC0FBF162B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751915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A5150-0082-4387-A4A8-7685B5EB0BF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16103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33C9C-7954-4764-8047-FBA2D956E0A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722821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A3A71-050C-476C-B831-D99E965D661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033570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D592B-B25F-4156-BD8B-82C5169D1EB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076378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D6FC3-D633-487F-A2E7-87543B7F2AB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264864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A3354-28C3-4CCC-8856-28CD52121C0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85176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D79A8-0898-4A84-8885-B1E813BF3FD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456231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A2A3E-27D2-47CC-B49A-39618884954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975554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87D95-47D3-4AB2-B8B5-2047E9A5C8A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343364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69863"/>
            <a:ext cx="2057400" cy="5956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9863"/>
            <a:ext cx="6019800" cy="5956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020C8-3D17-47F6-BF7B-6F145D022CE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5409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0006E-EE93-43B7-98FA-87E1433586D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2434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231EB-6FE7-42E0-A820-F4F895005D2A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17386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8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b="37407"/>
          <a:stretch>
            <a:fillRect/>
          </a:stretch>
        </p:blipFill>
        <p:spPr bwMode="auto">
          <a:xfrm>
            <a:off x="5867400" y="0"/>
            <a:ext cx="3276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02BB5-109A-4A68-9222-F426B708907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7645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D8DF6-667D-4AD1-8E0F-B46E7DAD5A6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45980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A46E4-852F-440E-A63F-959E63F6943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96672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CD758-E8E1-4218-81D8-85D37D8843C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923592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65600-B15A-46D9-B64B-7D427673FFF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641049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C17DD-286A-4CC9-AECA-46B11671BEB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255731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6C03E-3A19-4EB6-A335-1CCB325B6BB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434232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6738F-D76F-4E77-A822-0283D078EB3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330739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A3751-25CE-4666-9D18-30DFB1ECF8D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9533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22CD5-53B1-4331-8B08-6696CA8A68A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201910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53504-E9C3-4C91-9A3C-4AD4CD54287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627756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69863"/>
            <a:ext cx="2057400" cy="5956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9863"/>
            <a:ext cx="6019800" cy="5956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CE19E-173E-43E5-841E-4B48CEE12BA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41982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456F9-9270-4FD9-93CB-3A3F8DA75F72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62218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F1AE-578E-4D83-A457-995DDF448BF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151861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1ECC7-7924-47C9-AA78-4A20EE54A5C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532804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3E853-AA8D-4125-8B92-F2ED632588B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915628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F6E03-BE6B-4A05-9E1C-E42AB9E35F0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013554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47567-60E1-46E3-8AC1-BFC4FBE0DC7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314173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8C91-24DF-4A8B-9280-C840C284A5C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204494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6A642-FC80-4ECD-B5AB-69404265215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38073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6B02-FACE-478B-AC5A-C1E00CFF6EB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733875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59511-58FB-449A-9721-7EF576250CF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06080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09710-3D41-4683-90FF-B5E2C2943CB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440681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B83B9-F443-403C-BF70-1F3561C14F0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772554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69863"/>
            <a:ext cx="2057400" cy="5956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9863"/>
            <a:ext cx="6019800" cy="5956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36A96-A512-4AE3-AFAD-658D74DFA58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1661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花纹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5865813"/>
            <a:ext cx="8890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069975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98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A171C609-40D9-4863-8716-CF3CD530A12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04" r:id="rId1"/>
    <p:sldLayoutId id="2147495724" r:id="rId2"/>
    <p:sldLayoutId id="2147495725" r:id="rId3"/>
    <p:sldLayoutId id="2147495726" r:id="rId4"/>
    <p:sldLayoutId id="2147495727" r:id="rId5"/>
    <p:sldLayoutId id="2147495728" r:id="rId6"/>
    <p:sldLayoutId id="2147495729" r:id="rId7"/>
    <p:sldLayoutId id="2147495730" r:id="rId8"/>
    <p:sldLayoutId id="2147495731" r:id="rId9"/>
    <p:sldLayoutId id="2147495732" r:id="rId10"/>
    <p:sldLayoutId id="214749573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花纹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5865813"/>
            <a:ext cx="8890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069975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98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C3BE83F-0C89-4AF4-9483-DE78451EC65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2058" name="Picture 2" descr="I:\e\8.16\logocom新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25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5805" r:id="rId1"/>
    <p:sldLayoutId id="2147495734" r:id="rId2"/>
    <p:sldLayoutId id="2147495735" r:id="rId3"/>
    <p:sldLayoutId id="2147495736" r:id="rId4"/>
    <p:sldLayoutId id="2147495737" r:id="rId5"/>
    <p:sldLayoutId id="2147495738" r:id="rId6"/>
    <p:sldLayoutId id="2147495739" r:id="rId7"/>
    <p:sldLayoutId id="2147495740" r:id="rId8"/>
    <p:sldLayoutId id="2147495741" r:id="rId9"/>
    <p:sldLayoutId id="2147495742" r:id="rId10"/>
    <p:sldLayoutId id="21474957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花纹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5865813"/>
            <a:ext cx="8890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069975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98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8D1C1002-6388-48C2-A1CC-5C578C465C5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06" r:id="rId1"/>
    <p:sldLayoutId id="2147495744" r:id="rId2"/>
    <p:sldLayoutId id="2147495745" r:id="rId3"/>
    <p:sldLayoutId id="2147495746" r:id="rId4"/>
    <p:sldLayoutId id="2147495747" r:id="rId5"/>
    <p:sldLayoutId id="2147495748" r:id="rId6"/>
    <p:sldLayoutId id="2147495749" r:id="rId7"/>
    <p:sldLayoutId id="2147495750" r:id="rId8"/>
    <p:sldLayoutId id="2147495751" r:id="rId9"/>
    <p:sldLayoutId id="2147495752" r:id="rId10"/>
    <p:sldLayoutId id="2147495753" r:id="rId11"/>
    <p:sldLayoutId id="214749580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花纹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5865813"/>
            <a:ext cx="8890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069975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98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D0B39C4B-BEE9-405B-A034-68750ADFE89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08" r:id="rId1"/>
    <p:sldLayoutId id="2147495754" r:id="rId2"/>
    <p:sldLayoutId id="2147495755" r:id="rId3"/>
    <p:sldLayoutId id="2147495756" r:id="rId4"/>
    <p:sldLayoutId id="2147495757" r:id="rId5"/>
    <p:sldLayoutId id="2147495758" r:id="rId6"/>
    <p:sldLayoutId id="2147495759" r:id="rId7"/>
    <p:sldLayoutId id="2147495760" r:id="rId8"/>
    <p:sldLayoutId id="2147495761" r:id="rId9"/>
    <p:sldLayoutId id="2147495762" r:id="rId10"/>
    <p:sldLayoutId id="2147495763" r:id="rId11"/>
    <p:sldLayoutId id="214749580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花纹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5865813"/>
            <a:ext cx="8890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069975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98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ED79B175-1D86-4A82-A881-BEAD30E33E8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10" r:id="rId1"/>
    <p:sldLayoutId id="2147495764" r:id="rId2"/>
    <p:sldLayoutId id="2147495765" r:id="rId3"/>
    <p:sldLayoutId id="2147495766" r:id="rId4"/>
    <p:sldLayoutId id="2147495767" r:id="rId5"/>
    <p:sldLayoutId id="2147495768" r:id="rId6"/>
    <p:sldLayoutId id="2147495769" r:id="rId7"/>
    <p:sldLayoutId id="2147495770" r:id="rId8"/>
    <p:sldLayoutId id="2147495771" r:id="rId9"/>
    <p:sldLayoutId id="2147495772" r:id="rId10"/>
    <p:sldLayoutId id="2147495773" r:id="rId11"/>
    <p:sldLayoutId id="214749581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花纹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5865813"/>
            <a:ext cx="8890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069975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98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6078B662-1AF9-44E5-8C98-E86EE1B2F2B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12" r:id="rId1"/>
    <p:sldLayoutId id="2147495774" r:id="rId2"/>
    <p:sldLayoutId id="2147495775" r:id="rId3"/>
    <p:sldLayoutId id="2147495776" r:id="rId4"/>
    <p:sldLayoutId id="2147495777" r:id="rId5"/>
    <p:sldLayoutId id="2147495778" r:id="rId6"/>
    <p:sldLayoutId id="2147495779" r:id="rId7"/>
    <p:sldLayoutId id="2147495780" r:id="rId8"/>
    <p:sldLayoutId id="2147495781" r:id="rId9"/>
    <p:sldLayoutId id="2147495782" r:id="rId10"/>
    <p:sldLayoutId id="2147495783" r:id="rId11"/>
    <p:sldLayoutId id="214749581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花纹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5865813"/>
            <a:ext cx="8890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069975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98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94799806-09C4-4165-B5CE-3BBE1E25AAB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14" r:id="rId1"/>
    <p:sldLayoutId id="2147495784" r:id="rId2"/>
    <p:sldLayoutId id="2147495785" r:id="rId3"/>
    <p:sldLayoutId id="2147495786" r:id="rId4"/>
    <p:sldLayoutId id="2147495787" r:id="rId5"/>
    <p:sldLayoutId id="2147495788" r:id="rId6"/>
    <p:sldLayoutId id="2147495789" r:id="rId7"/>
    <p:sldLayoutId id="2147495790" r:id="rId8"/>
    <p:sldLayoutId id="2147495791" r:id="rId9"/>
    <p:sldLayoutId id="2147495792" r:id="rId10"/>
    <p:sldLayoutId id="2147495793" r:id="rId11"/>
    <p:sldLayoutId id="214749581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花纹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5865813"/>
            <a:ext cx="8890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069975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98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251F70E-2B83-4740-B703-DE4A9233FEA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8202" name="Picture 2" descr="I:\e\8.16\logocom新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25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5816" r:id="rId1"/>
    <p:sldLayoutId id="2147495794" r:id="rId2"/>
    <p:sldLayoutId id="2147495795" r:id="rId3"/>
    <p:sldLayoutId id="2147495796" r:id="rId4"/>
    <p:sldLayoutId id="2147495797" r:id="rId5"/>
    <p:sldLayoutId id="2147495798" r:id="rId6"/>
    <p:sldLayoutId id="2147495799" r:id="rId7"/>
    <p:sldLayoutId id="2147495800" r:id="rId8"/>
    <p:sldLayoutId id="2147495801" r:id="rId9"/>
    <p:sldLayoutId id="2147495802" r:id="rId10"/>
    <p:sldLayoutId id="214749580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hyperlink" Target="&#25945;&#23398;&#32032;&#26448;/&#29677;&#32423;&#35780;&#27604;&#34920;.xls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&#25945;&#23398;&#32032;&#26448;/&#29677;&#32423;&#35780;&#27604;&#34920;.xlsx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7.xml"/><Relationship Id="rId10" Type="http://schemas.openxmlformats.org/officeDocument/2006/relationships/image" Target="../media/image10.png"/><Relationship Id="rId4" Type="http://schemas.openxmlformats.org/officeDocument/2006/relationships/slide" Target="slide5.xml"/><Relationship Id="rId9" Type="http://schemas.openxmlformats.org/officeDocument/2006/relationships/hyperlink" Target="&#25945;&#23398;&#32032;&#26448;/&#29677;&#32423;&#35780;&#27604;&#34920;.xlsx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25945;&#23398;&#32032;&#26448;/&#29677;&#32423;&#35780;&#27604;&#34920;.xlsx" TargetMode="Externa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25945;&#23398;&#32032;&#26448;/&#29677;&#32423;&#35780;&#27604;&#34920;.xlsx" TargetMode="Externa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&#25945;&#23398;&#32032;&#26448;/&#29677;&#32423;&#35780;&#27604;&#34920;.xlsx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&#25945;&#23398;&#32032;&#26448;/&#29677;&#32423;&#35780;&#27604;&#34920;.xlsx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hyperlink" Target="&#25945;&#23398;&#32032;&#26448;/&#29677;&#32423;&#35780;&#27604;&#34920;.xls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25945;&#23398;&#32032;&#26448;/&#29677;&#32423;&#35780;&#27604;&#34920;.xlsx" TargetMode="Externa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&#25945;&#23398;&#32032;&#26448;/&#29677;&#32423;&#35780;&#27604;&#34920;.xlsx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25945;&#23398;&#32032;&#26448;/&#29677;&#32423;&#35780;&#27604;&#34920;.xlsx" TargetMode="Externa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25945;&#23398;&#32032;&#26448;/&#29677;&#32423;&#35780;&#27604;&#34920;.xlsx" TargetMode="Externa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4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25945;&#23398;&#32032;&#26448;/&#29677;&#32423;&#35780;&#27604;&#34920;.xlsx" TargetMode="Externa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hyperlink" Target="&#25945;&#23398;&#32032;&#26448;/&#29677;&#32423;&#35780;&#27604;&#34920;.xls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25945;&#23398;&#32032;&#26448;/&#29677;&#32423;&#35780;&#27604;&#34920;.xlsx" TargetMode="Externa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25945;&#23398;&#32032;&#26448;/&#29677;&#32423;&#35780;&#27604;&#34920;.xlsx" TargetMode="Externa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25945;&#23398;&#32032;&#26448;/&#29677;&#32423;&#35780;&#27604;&#34920;.xlsx" TargetMode="Externa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&#20316;&#19994;&#32032;&#26448;/PDF&#20316;&#19994;&#26679;&#25991;&#65288;&#20013;&#22269;&#21382;&#23626;&#22885;&#36816;&#37329;&#29260;&#25968;&#27604;&#20363;&#22270;&#65289;.pdf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5.xml"/><Relationship Id="rId7" Type="http://schemas.openxmlformats.org/officeDocument/2006/relationships/hyperlink" Target="&#25945;&#23398;&#32032;&#26448;/&#29677;&#32423;&#35780;&#27604;&#34920;.xls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hyperlink" Target="&#25945;&#23398;&#32032;&#26448;/&#29677;&#32423;&#35780;&#27604;&#34920;.xls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3"/>
          <p:cNvSpPr>
            <a:spLocks noChangeArrowheads="1"/>
          </p:cNvSpPr>
          <p:nvPr/>
        </p:nvSpPr>
        <p:spPr bwMode="auto">
          <a:xfrm>
            <a:off x="3058904" y="3996353"/>
            <a:ext cx="50783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latin typeface="黑体" panose="02010600030101010101" pitchFamily="2" charset="-122"/>
                <a:ea typeface="黑体" panose="02010600030101010101" pitchFamily="2" charset="-122"/>
              </a:rPr>
              <a:t>——</a:t>
            </a:r>
            <a:r>
              <a:rPr lang="en-US" altLang="zh-CN" b="1" dirty="0" smtClean="0">
                <a:latin typeface="黑体" panose="02010600030101010101" pitchFamily="2" charset="-122"/>
                <a:ea typeface="黑体" panose="02010600030101010101" pitchFamily="2" charset="-122"/>
              </a:rPr>
              <a:t>Excel2010</a:t>
            </a:r>
            <a:r>
              <a:rPr lang="zh-CN" altLang="en-US" b="1" dirty="0" smtClean="0">
                <a:latin typeface="黑体" panose="02010600030101010101" pitchFamily="2" charset="-122"/>
                <a:ea typeface="黑体" panose="02010600030101010101" pitchFamily="2" charset="-122"/>
              </a:rPr>
              <a:t>图表</a:t>
            </a:r>
            <a:r>
              <a:rPr lang="zh-CN" altLang="en-US" b="1" dirty="0">
                <a:latin typeface="黑体" panose="02010600030101010101" pitchFamily="2" charset="-122"/>
                <a:ea typeface="黑体" panose="02010600030101010101" pitchFamily="2" charset="-122"/>
              </a:rPr>
              <a:t>的</a:t>
            </a:r>
            <a:r>
              <a:rPr lang="zh-CN" altLang="en-US" b="1" dirty="0" smtClean="0">
                <a:latin typeface="黑体" panose="02010600030101010101" pitchFamily="2" charset="-122"/>
                <a:ea typeface="黑体" panose="02010600030101010101" pitchFamily="2" charset="-122"/>
              </a:rPr>
              <a:t>应用</a:t>
            </a:r>
            <a:endParaRPr lang="zh-CN" altLang="en-US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1331640" y="2700209"/>
            <a:ext cx="68411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400" b="1" dirty="0">
                <a:latin typeface="黑体" panose="02010600030101010101" pitchFamily="2" charset="-122"/>
                <a:ea typeface="黑体" panose="02010600030101010101" pitchFamily="2" charset="-122"/>
              </a:rPr>
              <a:t>项目</a:t>
            </a:r>
            <a:r>
              <a:rPr lang="zh-CN" altLang="en-US" sz="4400" b="1" dirty="0" smtClean="0">
                <a:latin typeface="黑体" panose="02010600030101010101" pitchFamily="2" charset="-122"/>
                <a:ea typeface="黑体" panose="02010600030101010101" pitchFamily="2" charset="-122"/>
              </a:rPr>
              <a:t>十</a:t>
            </a:r>
            <a:r>
              <a:rPr lang="zh-CN" altLang="en-US" sz="4400" b="1" dirty="0">
                <a:latin typeface="黑体" panose="02010600030101010101" pitchFamily="2" charset="-122"/>
                <a:ea typeface="黑体" panose="02010600030101010101" pitchFamily="2" charset="-122"/>
              </a:rPr>
              <a:t>七</a:t>
            </a:r>
            <a:r>
              <a:rPr lang="en-US" altLang="zh-CN" sz="4400" b="1" dirty="0" smtClean="0">
                <a:latin typeface="黑体" panose="02010600030101010101" pitchFamily="2" charset="-122"/>
                <a:ea typeface="黑体" panose="02010600030101010101" pitchFamily="2" charset="-122"/>
              </a:rPr>
              <a:t>:</a:t>
            </a:r>
            <a:r>
              <a:rPr lang="zh-CN" altLang="en-US" sz="4400" b="1" dirty="0" smtClean="0">
                <a:latin typeface="黑体" panose="02010600030101010101" pitchFamily="2" charset="-122"/>
                <a:ea typeface="黑体" panose="02010600030101010101" pitchFamily="2" charset="-122"/>
              </a:rPr>
              <a:t>班级</a:t>
            </a:r>
            <a:r>
              <a:rPr lang="zh-CN" altLang="en-US" sz="4400" b="1" dirty="0">
                <a:latin typeface="黑体" panose="02010600030101010101" pitchFamily="2" charset="-122"/>
                <a:ea typeface="黑体" panose="02010600030101010101" pitchFamily="2" charset="-122"/>
              </a:rPr>
              <a:t>之间比一比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714375" y="1209675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676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1" name="标题 7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20087" cy="785813"/>
          </a:xfrm>
        </p:spPr>
        <p:txBody>
          <a:bodyPr anchor="t"/>
          <a:lstStyle/>
          <a:p>
            <a:pPr eaLnBrk="1" hangingPunct="1"/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三、项目实施</a:t>
            </a:r>
          </a:p>
        </p:txBody>
      </p:sp>
      <p:sp>
        <p:nvSpPr>
          <p:cNvPr id="30730" name="内容占位符 11"/>
          <p:cNvSpPr>
            <a:spLocks/>
          </p:cNvSpPr>
          <p:nvPr/>
        </p:nvSpPr>
        <p:spPr bwMode="auto">
          <a:xfrm>
            <a:off x="714375" y="1273036"/>
            <a:ext cx="8081963" cy="51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（一）创建班级评比图表</a:t>
            </a:r>
            <a:endParaRPr lang="en-US" altLang="zh-CN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defRPr/>
            </a:pPr>
            <a:r>
              <a:rPr lang="en-US" altLang="zh-CN" sz="22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2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200" b="1" dirty="0" smtClean="0">
                <a:latin typeface="+mn-ea"/>
                <a:ea typeface="+mn-ea"/>
              </a:rPr>
              <a:t>2. </a:t>
            </a:r>
            <a:r>
              <a:rPr lang="zh-CN" altLang="en-US" sz="2200" b="1" dirty="0" smtClean="0">
                <a:latin typeface="+mn-ea"/>
                <a:ea typeface="+mn-ea"/>
              </a:rPr>
              <a:t>切换行</a:t>
            </a:r>
            <a:r>
              <a:rPr lang="en-US" altLang="zh-CN" sz="2200" b="1" dirty="0" smtClean="0">
                <a:latin typeface="+mn-ea"/>
                <a:ea typeface="+mn-ea"/>
              </a:rPr>
              <a:t>/</a:t>
            </a:r>
            <a:r>
              <a:rPr lang="zh-CN" altLang="en-US" sz="2200" b="1" dirty="0" smtClean="0">
                <a:latin typeface="+mn-ea"/>
                <a:ea typeface="+mn-ea"/>
              </a:rPr>
              <a:t>列</a:t>
            </a:r>
            <a:endParaRPr lang="en-US" altLang="zh-CN" sz="2200" b="1" dirty="0" smtClean="0">
              <a:latin typeface="+mn-ea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defRPr/>
            </a:pPr>
            <a:r>
              <a:rPr lang="en-US" altLang="zh-CN" sz="2000" dirty="0" smtClean="0">
                <a:latin typeface="+mn-ea"/>
                <a:ea typeface="+mn-ea"/>
              </a:rPr>
              <a:t>  </a:t>
            </a:r>
            <a:endParaRPr lang="zh-CN" altLang="zh-CN" sz="2400" dirty="0">
              <a:latin typeface="+mn-ea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endParaRPr lang="en-US" altLang="zh-CN" sz="20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76" y="2206605"/>
            <a:ext cx="8081962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b="1" dirty="0" smtClean="0"/>
              <a:t>        </a:t>
            </a:r>
            <a:r>
              <a:rPr lang="zh-CN" altLang="zh-CN" b="1" dirty="0" smtClean="0"/>
              <a:t>操作</a:t>
            </a:r>
            <a:r>
              <a:rPr lang="zh-CN" altLang="zh-CN" b="1" dirty="0"/>
              <a:t>方法：</a:t>
            </a:r>
            <a:r>
              <a:rPr lang="zh-CN" altLang="zh-CN" dirty="0"/>
              <a:t>选中图表，单击“图表工具”下的“设计”选项卡→“数据”选项组的“行</a:t>
            </a:r>
            <a:r>
              <a:rPr lang="en-US" altLang="zh-CN" dirty="0"/>
              <a:t>/</a:t>
            </a:r>
            <a:r>
              <a:rPr lang="zh-CN" altLang="zh-CN" dirty="0"/>
              <a:t>列”按钮</a:t>
            </a:r>
            <a:r>
              <a:rPr lang="en-US" altLang="zh-CN" dirty="0"/>
              <a:t> </a:t>
            </a:r>
            <a:r>
              <a:rPr lang="zh-CN" altLang="zh-CN" dirty="0"/>
              <a:t>，图表的行</a:t>
            </a:r>
            <a:r>
              <a:rPr lang="en-US" altLang="zh-CN" dirty="0"/>
              <a:t>/</a:t>
            </a:r>
            <a:r>
              <a:rPr lang="zh-CN" altLang="zh-CN" dirty="0"/>
              <a:t>列位置随即发生了改变，</a:t>
            </a:r>
            <a:r>
              <a:rPr lang="zh-CN" altLang="zh-CN" dirty="0" smtClean="0"/>
              <a:t>如</a:t>
            </a:r>
            <a:r>
              <a:rPr lang="zh-CN" altLang="en-US" dirty="0" smtClean="0"/>
              <a:t>下</a:t>
            </a:r>
            <a:r>
              <a:rPr lang="zh-CN" altLang="zh-CN" dirty="0" smtClean="0"/>
              <a:t>图所</a:t>
            </a:r>
            <a:r>
              <a:rPr lang="zh-CN" altLang="zh-CN" dirty="0"/>
              <a:t>示。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480" y="3017082"/>
            <a:ext cx="5794871" cy="3241199"/>
          </a:xfrm>
          <a:prstGeom prst="rect">
            <a:avLst/>
          </a:prstGeom>
        </p:spPr>
      </p:pic>
      <p:pic>
        <p:nvPicPr>
          <p:cNvPr id="13" name="Picture 20" descr="操作演示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96" y="1700808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401153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714375" y="1209675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676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1" name="标题 7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20087" cy="785813"/>
          </a:xfrm>
        </p:spPr>
        <p:txBody>
          <a:bodyPr anchor="t"/>
          <a:lstStyle/>
          <a:p>
            <a:pPr eaLnBrk="1" hangingPunct="1"/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三、项目实施</a:t>
            </a:r>
          </a:p>
        </p:txBody>
      </p:sp>
      <p:sp>
        <p:nvSpPr>
          <p:cNvPr id="30730" name="内容占位符 11"/>
          <p:cNvSpPr>
            <a:spLocks/>
          </p:cNvSpPr>
          <p:nvPr/>
        </p:nvSpPr>
        <p:spPr bwMode="auto">
          <a:xfrm>
            <a:off x="714375" y="1273036"/>
            <a:ext cx="8081963" cy="51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（二）修改班级</a:t>
            </a: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评比图表</a:t>
            </a:r>
            <a:endParaRPr lang="en-US" altLang="zh-CN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defRPr/>
            </a:pPr>
            <a:r>
              <a:rPr lang="en-US" altLang="zh-CN" sz="22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2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200" b="1" dirty="0" smtClean="0">
                <a:latin typeface="+mn-ea"/>
                <a:ea typeface="+mn-ea"/>
              </a:rPr>
              <a:t>1</a:t>
            </a:r>
            <a:r>
              <a:rPr lang="en-US" altLang="zh-CN" sz="2200" b="1" dirty="0">
                <a:latin typeface="+mn-ea"/>
                <a:ea typeface="+mn-ea"/>
              </a:rPr>
              <a:t>. </a:t>
            </a:r>
            <a:r>
              <a:rPr lang="zh-CN" altLang="en-US" sz="2200" b="1" dirty="0" smtClean="0">
                <a:latin typeface="+mn-ea"/>
                <a:ea typeface="+mn-ea"/>
              </a:rPr>
              <a:t>修改图表类型</a:t>
            </a:r>
            <a:endParaRPr lang="en-US" altLang="zh-CN" sz="2200" b="1" dirty="0" smtClean="0">
              <a:latin typeface="+mn-ea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defRPr/>
            </a:pPr>
            <a:r>
              <a:rPr lang="en-US" altLang="zh-CN" sz="2000" dirty="0" smtClean="0">
                <a:latin typeface="+mn-ea"/>
                <a:ea typeface="+mn-ea"/>
              </a:rPr>
              <a:t>  </a:t>
            </a:r>
            <a:endParaRPr lang="zh-CN" altLang="zh-CN" sz="2400" dirty="0">
              <a:latin typeface="+mn-ea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endParaRPr lang="en-US" altLang="zh-CN" sz="20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75" y="2132856"/>
            <a:ext cx="8081963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b="1" dirty="0" smtClean="0"/>
              <a:t>        </a:t>
            </a:r>
            <a:r>
              <a:rPr lang="zh-CN" altLang="zh-CN" b="1" dirty="0" smtClean="0"/>
              <a:t>操作</a:t>
            </a:r>
            <a:r>
              <a:rPr lang="zh-CN" altLang="zh-CN" b="1" dirty="0"/>
              <a:t>方法</a:t>
            </a:r>
            <a:r>
              <a:rPr lang="zh-CN" altLang="zh-CN" b="1" dirty="0" smtClean="0"/>
              <a:t>：</a:t>
            </a:r>
            <a:r>
              <a:rPr lang="zh-CN" altLang="zh-CN" dirty="0"/>
              <a:t>选中“总评”数据系列，右击鼠标，在弹出的快捷菜单中选择“更改系列图表类型”命令，在打开的</a:t>
            </a:r>
            <a:r>
              <a:rPr lang="zh-CN" altLang="zh-CN" dirty="0" smtClean="0"/>
              <a:t>如</a:t>
            </a:r>
            <a:r>
              <a:rPr lang="zh-CN" altLang="en-US" dirty="0" smtClean="0"/>
              <a:t>下左图</a:t>
            </a:r>
            <a:r>
              <a:rPr lang="zh-CN" altLang="zh-CN" dirty="0" smtClean="0"/>
              <a:t>所</a:t>
            </a:r>
            <a:r>
              <a:rPr lang="zh-CN" altLang="zh-CN" dirty="0"/>
              <a:t>示的“更改图表类型”对话框中，单击“折线图”→“带数据标记的折线图”命令按钮，设置完成后单击“确定”按钮，“总评”数据系列图表类型得到相应更改，</a:t>
            </a:r>
            <a:r>
              <a:rPr lang="zh-CN" altLang="zh-CN" dirty="0" smtClean="0"/>
              <a:t>如</a:t>
            </a:r>
            <a:r>
              <a:rPr lang="zh-CN" altLang="en-US" dirty="0" smtClean="0"/>
              <a:t>下右图</a:t>
            </a:r>
            <a:r>
              <a:rPr lang="zh-CN" altLang="zh-CN" dirty="0" smtClean="0"/>
              <a:t>所</a:t>
            </a:r>
            <a:r>
              <a:rPr lang="zh-CN" altLang="zh-CN" dirty="0"/>
              <a:t>示。</a:t>
            </a:r>
          </a:p>
        </p:txBody>
      </p:sp>
      <p:pic>
        <p:nvPicPr>
          <p:cNvPr id="13" name="图片 12" descr="选择折线图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4750"/>
            <a:ext cx="3351708" cy="252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14750"/>
            <a:ext cx="3312368" cy="2522562"/>
          </a:xfrm>
          <a:prstGeom prst="rect">
            <a:avLst/>
          </a:prstGeom>
        </p:spPr>
      </p:pic>
      <p:pic>
        <p:nvPicPr>
          <p:cNvPr id="16" name="Picture 20" descr="操作演示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96" y="1700808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944478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714375" y="1209675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676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1" name="标题 7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20087" cy="785813"/>
          </a:xfrm>
        </p:spPr>
        <p:txBody>
          <a:bodyPr anchor="t"/>
          <a:lstStyle/>
          <a:p>
            <a:pPr eaLnBrk="1" hangingPunct="1"/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三、项目实施</a:t>
            </a:r>
          </a:p>
        </p:txBody>
      </p:sp>
      <p:sp>
        <p:nvSpPr>
          <p:cNvPr id="30730" name="内容占位符 11"/>
          <p:cNvSpPr>
            <a:spLocks/>
          </p:cNvSpPr>
          <p:nvPr/>
        </p:nvSpPr>
        <p:spPr bwMode="auto">
          <a:xfrm>
            <a:off x="714375" y="1273036"/>
            <a:ext cx="8081963" cy="51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（二）修改班级</a:t>
            </a: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评比图表</a:t>
            </a:r>
            <a:endParaRPr lang="en-US" altLang="zh-CN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defRPr/>
            </a:pPr>
            <a:r>
              <a:rPr lang="en-US" altLang="zh-CN" sz="22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2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200" b="1" dirty="0" smtClean="0">
                <a:latin typeface="+mn-ea"/>
                <a:ea typeface="+mn-ea"/>
              </a:rPr>
              <a:t>2. </a:t>
            </a:r>
            <a:r>
              <a:rPr lang="zh-CN" altLang="en-US" sz="2200" b="1" dirty="0" smtClean="0">
                <a:latin typeface="+mn-ea"/>
                <a:ea typeface="+mn-ea"/>
              </a:rPr>
              <a:t>设置图表系列格式</a:t>
            </a:r>
            <a:endParaRPr lang="en-US" altLang="zh-CN" sz="2200" b="1" dirty="0" smtClean="0">
              <a:latin typeface="+mn-ea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defRPr/>
            </a:pPr>
            <a:r>
              <a:rPr lang="en-US" altLang="zh-CN" sz="2000" dirty="0" smtClean="0">
                <a:latin typeface="+mn-ea"/>
                <a:ea typeface="+mn-ea"/>
              </a:rPr>
              <a:t>  </a:t>
            </a:r>
            <a:endParaRPr lang="zh-CN" altLang="zh-CN" sz="2400" dirty="0">
              <a:latin typeface="+mn-ea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endParaRPr lang="en-US" altLang="zh-CN" sz="20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75" y="2132856"/>
            <a:ext cx="80819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</a:t>
            </a:r>
            <a:r>
              <a:rPr lang="zh-CN" altLang="zh-CN" dirty="0" smtClean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）为“总评”数据系列添加“次坐标轴”</a:t>
            </a:r>
          </a:p>
          <a:p>
            <a:r>
              <a:rPr lang="en-US" altLang="zh-CN" b="1" dirty="0" smtClean="0"/>
              <a:t>       </a:t>
            </a:r>
            <a:r>
              <a:rPr lang="zh-CN" altLang="zh-CN" b="1" dirty="0" smtClean="0"/>
              <a:t>操作</a:t>
            </a:r>
            <a:r>
              <a:rPr lang="zh-CN" altLang="zh-CN" b="1" dirty="0"/>
              <a:t>方法：</a:t>
            </a:r>
            <a:r>
              <a:rPr lang="zh-CN" altLang="zh-CN" dirty="0"/>
              <a:t>选中“总评”数据系列，右击鼠标，在弹出的快捷菜单中选择“设置数据系列格式”命令，弹出“设置数据系列格式”对话框，单击“系列选项”→“次坐标轴”，再单击“关闭”按钮。</a:t>
            </a:r>
            <a:r>
              <a:rPr lang="zh-CN" altLang="zh-CN" dirty="0" smtClean="0"/>
              <a:t>如</a:t>
            </a:r>
            <a:r>
              <a:rPr lang="zh-CN" altLang="en-US" dirty="0" smtClean="0"/>
              <a:t>下左、中</a:t>
            </a:r>
            <a:r>
              <a:rPr lang="zh-CN" altLang="zh-CN" dirty="0" smtClean="0"/>
              <a:t>图所</a:t>
            </a:r>
            <a:r>
              <a:rPr lang="zh-CN" altLang="zh-CN" dirty="0"/>
              <a:t>示。完成上述操作后即可得到“设置次坐标轴后的班级评比图表”，</a:t>
            </a:r>
            <a:r>
              <a:rPr lang="zh-CN" altLang="zh-CN" dirty="0" smtClean="0"/>
              <a:t>如</a:t>
            </a:r>
            <a:r>
              <a:rPr lang="zh-CN" altLang="en-US" dirty="0" smtClean="0"/>
              <a:t>下右</a:t>
            </a:r>
            <a:r>
              <a:rPr lang="zh-CN" altLang="zh-CN" dirty="0" smtClean="0"/>
              <a:t>图所</a:t>
            </a:r>
            <a:r>
              <a:rPr lang="zh-CN" altLang="zh-CN" dirty="0"/>
              <a:t>示。</a:t>
            </a:r>
          </a:p>
        </p:txBody>
      </p:sp>
      <p:pic>
        <p:nvPicPr>
          <p:cNvPr id="16" name="图片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4"/>
            <a:ext cx="1714500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1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89040"/>
            <a:ext cx="2520280" cy="2264079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22884"/>
            <a:ext cx="3200400" cy="2555119"/>
          </a:xfrm>
          <a:prstGeom prst="rect">
            <a:avLst/>
          </a:prstGeom>
        </p:spPr>
      </p:pic>
      <p:pic>
        <p:nvPicPr>
          <p:cNvPr id="19" name="Picture 20" descr="操作演示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25" y="1742331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233461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714375" y="1209675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676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1" name="标题 7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20087" cy="785813"/>
          </a:xfrm>
        </p:spPr>
        <p:txBody>
          <a:bodyPr anchor="t"/>
          <a:lstStyle/>
          <a:p>
            <a:pPr eaLnBrk="1" hangingPunct="1"/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三、项目实施</a:t>
            </a:r>
          </a:p>
        </p:txBody>
      </p:sp>
      <p:sp>
        <p:nvSpPr>
          <p:cNvPr id="30730" name="内容占位符 11"/>
          <p:cNvSpPr>
            <a:spLocks/>
          </p:cNvSpPr>
          <p:nvPr/>
        </p:nvSpPr>
        <p:spPr bwMode="auto">
          <a:xfrm>
            <a:off x="714375" y="1273036"/>
            <a:ext cx="8081963" cy="51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（二）修改班级</a:t>
            </a: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评比图表</a:t>
            </a:r>
            <a:endParaRPr lang="en-US" altLang="zh-CN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defRPr/>
            </a:pPr>
            <a:r>
              <a:rPr lang="en-US" altLang="zh-CN" sz="22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2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200" b="1" dirty="0" smtClean="0">
                <a:latin typeface="+mn-ea"/>
                <a:ea typeface="+mn-ea"/>
              </a:rPr>
              <a:t>2. </a:t>
            </a:r>
            <a:r>
              <a:rPr lang="zh-CN" altLang="en-US" sz="2200" b="1" dirty="0" smtClean="0">
                <a:latin typeface="+mn-ea"/>
                <a:ea typeface="+mn-ea"/>
              </a:rPr>
              <a:t>设置图表系列格式</a:t>
            </a:r>
            <a:endParaRPr lang="en-US" altLang="zh-CN" sz="2200" b="1" dirty="0" smtClean="0">
              <a:latin typeface="+mn-ea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defRPr/>
            </a:pPr>
            <a:r>
              <a:rPr lang="en-US" altLang="zh-CN" sz="2000" dirty="0" smtClean="0">
                <a:latin typeface="+mn-ea"/>
                <a:ea typeface="+mn-ea"/>
              </a:rPr>
              <a:t>  </a:t>
            </a:r>
            <a:endParaRPr lang="zh-CN" altLang="zh-CN" sz="2400" dirty="0">
              <a:latin typeface="+mn-ea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endParaRPr lang="en-US" altLang="zh-CN" sz="20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2206019"/>
            <a:ext cx="4680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dirty="0" smtClean="0"/>
              <a:t>     </a:t>
            </a:r>
            <a:r>
              <a:rPr lang="en-US" altLang="zh-CN" dirty="0"/>
              <a:t> </a:t>
            </a:r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</a:t>
            </a:r>
            <a:r>
              <a:rPr lang="zh-CN" altLang="en-US" dirty="0"/>
              <a:t>修改刻度</a:t>
            </a:r>
            <a:endParaRPr lang="zh-CN" altLang="zh-CN" dirty="0"/>
          </a:p>
          <a:p>
            <a:r>
              <a:rPr lang="en-US" altLang="zh-CN" dirty="0"/>
              <a:t>       </a:t>
            </a:r>
            <a:r>
              <a:rPr lang="zh-CN" altLang="zh-CN" dirty="0"/>
              <a:t>从上述操作可以看出，刻度是可以修改的，如果尝试修改下刻度，例如：将“最小值”设置为：固定</a:t>
            </a:r>
            <a:r>
              <a:rPr lang="en-US" altLang="zh-CN" dirty="0"/>
              <a:t>92</a:t>
            </a:r>
            <a:r>
              <a:rPr lang="zh-CN" altLang="zh-CN" dirty="0"/>
              <a:t>；“最大值”设置为：固定</a:t>
            </a:r>
            <a:r>
              <a:rPr lang="en-US" altLang="zh-CN" dirty="0"/>
              <a:t>100</a:t>
            </a:r>
            <a:r>
              <a:rPr lang="zh-CN" altLang="zh-CN" dirty="0"/>
              <a:t>；“主要刻度单位”设置为：固定</a:t>
            </a:r>
            <a:r>
              <a:rPr lang="en-US" altLang="zh-CN" dirty="0"/>
              <a:t>1</a:t>
            </a:r>
            <a:r>
              <a:rPr lang="zh-CN" altLang="zh-CN" dirty="0"/>
              <a:t>。则此时折线图的排名趋势会发生一定的改变，但并不影响其排名结果。</a:t>
            </a:r>
            <a:endParaRPr lang="en-US" altLang="zh-CN" dirty="0"/>
          </a:p>
          <a:p>
            <a:r>
              <a:rPr lang="en-US" altLang="zh-CN" dirty="0"/>
              <a:t>     </a:t>
            </a:r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）修改数据、更新图表</a:t>
            </a:r>
          </a:p>
          <a:p>
            <a:r>
              <a:rPr lang="en-US" altLang="zh-CN" dirty="0"/>
              <a:t>       </a:t>
            </a:r>
            <a:r>
              <a:rPr lang="zh-CN" altLang="zh-CN" dirty="0"/>
              <a:t>例如</a:t>
            </a:r>
            <a:r>
              <a:rPr lang="en-US" altLang="zh-CN" dirty="0"/>
              <a:t>DH1103</a:t>
            </a:r>
            <a:r>
              <a:rPr lang="zh-CN" altLang="zh-CN" dirty="0"/>
              <a:t>班“班级活动”项成绩因获奖增加</a:t>
            </a:r>
            <a:r>
              <a:rPr lang="en-US" altLang="zh-CN" dirty="0"/>
              <a:t>5</a:t>
            </a:r>
            <a:r>
              <a:rPr lang="zh-CN" altLang="zh-CN" dirty="0"/>
              <a:t>分，则图表会发生怎样的变化呢？</a:t>
            </a:r>
          </a:p>
          <a:p>
            <a:r>
              <a:rPr lang="en-US" altLang="zh-CN" b="1" dirty="0"/>
              <a:t>       </a:t>
            </a:r>
            <a:r>
              <a:rPr lang="zh-CN" altLang="zh-CN" b="1" dirty="0"/>
              <a:t>操作方法：</a:t>
            </a:r>
            <a:r>
              <a:rPr lang="zh-CN" altLang="zh-CN" dirty="0"/>
              <a:t>①单击</a:t>
            </a:r>
            <a:r>
              <a:rPr lang="en-US" altLang="zh-CN" dirty="0"/>
              <a:t>B5</a:t>
            </a:r>
            <a:r>
              <a:rPr lang="zh-CN" altLang="zh-CN" dirty="0"/>
              <a:t>单元格；②在编辑栏中输入</a:t>
            </a:r>
            <a:r>
              <a:rPr lang="en-US" altLang="zh-CN" dirty="0"/>
              <a:t>”</a:t>
            </a:r>
            <a:r>
              <a:rPr lang="zh-CN" altLang="zh-CN" dirty="0"/>
              <a:t>＝</a:t>
            </a:r>
            <a:r>
              <a:rPr lang="en-US" altLang="zh-CN" dirty="0"/>
              <a:t>92+5”；③</a:t>
            </a:r>
            <a:r>
              <a:rPr lang="en-US" altLang="zh-CN" dirty="0" err="1"/>
              <a:t>按“Enter</a:t>
            </a:r>
            <a:r>
              <a:rPr lang="zh-CN" altLang="zh-CN" dirty="0"/>
              <a:t>”键。数据表中的数据会进行计算调整为</a:t>
            </a:r>
            <a:r>
              <a:rPr lang="en-US" altLang="zh-CN" dirty="0"/>
              <a:t>97</a:t>
            </a:r>
            <a:r>
              <a:rPr lang="zh-CN" altLang="zh-CN" dirty="0"/>
              <a:t>分，而生成的图表也随之自动更新，如</a:t>
            </a:r>
            <a:r>
              <a:rPr lang="zh-CN" altLang="en-US" dirty="0"/>
              <a:t>右</a:t>
            </a:r>
            <a:r>
              <a:rPr lang="zh-CN" altLang="zh-CN" dirty="0"/>
              <a:t>图所示。</a:t>
            </a:r>
          </a:p>
        </p:txBody>
      </p:sp>
      <p:pic>
        <p:nvPicPr>
          <p:cNvPr id="13" name="Picture 20" descr="操作演示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313" y="1615678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32" y="2265839"/>
            <a:ext cx="3240360" cy="382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24852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714375" y="1209675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676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1" name="标题 7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20087" cy="785813"/>
          </a:xfrm>
        </p:spPr>
        <p:txBody>
          <a:bodyPr anchor="t"/>
          <a:lstStyle/>
          <a:p>
            <a:pPr eaLnBrk="1" hangingPunct="1"/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三、项目实施</a:t>
            </a:r>
          </a:p>
        </p:txBody>
      </p:sp>
      <p:sp>
        <p:nvSpPr>
          <p:cNvPr id="30730" name="内容占位符 11"/>
          <p:cNvSpPr>
            <a:spLocks/>
          </p:cNvSpPr>
          <p:nvPr/>
        </p:nvSpPr>
        <p:spPr bwMode="auto">
          <a:xfrm>
            <a:off x="714375" y="1273036"/>
            <a:ext cx="8081963" cy="51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（三）美化班级</a:t>
            </a: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评比图表</a:t>
            </a:r>
            <a:endParaRPr lang="en-US" altLang="zh-CN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defRPr/>
            </a:pPr>
            <a:r>
              <a:rPr lang="en-US" altLang="zh-CN" sz="22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2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1</a:t>
            </a:r>
            <a:r>
              <a:rPr lang="en-US" altLang="zh-CN" sz="2200" b="1" dirty="0" smtClean="0">
                <a:latin typeface="+mn-ea"/>
                <a:ea typeface="+mn-ea"/>
              </a:rPr>
              <a:t>. </a:t>
            </a:r>
            <a:r>
              <a:rPr lang="zh-CN" altLang="en-US" sz="2200" b="1" dirty="0" smtClean="0">
                <a:latin typeface="+mn-ea"/>
                <a:ea typeface="+mn-ea"/>
              </a:rPr>
              <a:t>调整图表大小</a:t>
            </a:r>
            <a:r>
              <a:rPr lang="en-US" altLang="zh-CN" sz="2000" dirty="0" smtClean="0">
                <a:latin typeface="+mn-ea"/>
                <a:ea typeface="+mn-ea"/>
              </a:rPr>
              <a:t>  </a:t>
            </a:r>
            <a:endParaRPr lang="zh-CN" altLang="zh-CN" sz="2400" dirty="0">
              <a:latin typeface="+mn-ea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endParaRPr lang="en-US" altLang="zh-CN" sz="20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2206019"/>
            <a:ext cx="8040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       </a:t>
            </a:r>
            <a:r>
              <a:rPr lang="zh-CN" altLang="zh-CN" b="1" dirty="0" smtClean="0"/>
              <a:t>操作</a:t>
            </a:r>
            <a:r>
              <a:rPr lang="zh-CN" altLang="zh-CN" b="1" dirty="0"/>
              <a:t>方法：</a:t>
            </a:r>
            <a:r>
              <a:rPr lang="zh-CN" altLang="zh-CN" dirty="0"/>
              <a:t>首先选中班级评比图表，</a:t>
            </a:r>
            <a:r>
              <a:rPr lang="zh-CN" altLang="zh-CN" dirty="0" smtClean="0"/>
              <a:t>如</a:t>
            </a:r>
            <a:r>
              <a:rPr lang="zh-CN" altLang="en-US" dirty="0" smtClean="0"/>
              <a:t>下左</a:t>
            </a:r>
            <a:r>
              <a:rPr lang="zh-CN" altLang="zh-CN" dirty="0" smtClean="0"/>
              <a:t>图所</a:t>
            </a:r>
            <a:r>
              <a:rPr lang="zh-CN" altLang="zh-CN" dirty="0"/>
              <a:t>示，然后将鼠标移动到图表的边角处，当光标变为“双向箭头”时，拖动图表，即可调整图表的大小，例如让图表中的文字水平显示，</a:t>
            </a:r>
            <a:r>
              <a:rPr lang="zh-CN" altLang="zh-CN" dirty="0" smtClean="0"/>
              <a:t>如</a:t>
            </a:r>
            <a:r>
              <a:rPr lang="zh-CN" altLang="en-US" dirty="0" smtClean="0"/>
              <a:t>下右图</a:t>
            </a:r>
            <a:r>
              <a:rPr lang="zh-CN" altLang="zh-CN" dirty="0" smtClean="0"/>
              <a:t>所</a:t>
            </a:r>
            <a:r>
              <a:rPr lang="zh-CN" altLang="zh-CN" dirty="0"/>
              <a:t>示。</a:t>
            </a:r>
          </a:p>
          <a:p>
            <a:endParaRPr lang="zh-CN" altLang="zh-CN" dirty="0"/>
          </a:p>
        </p:txBody>
      </p:sp>
      <p:pic>
        <p:nvPicPr>
          <p:cNvPr id="16" name="Picture 20" descr="操作演示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96" y="1700808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183480"/>
            <a:ext cx="5328592" cy="318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85941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714375" y="1209675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676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1" name="标题 7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20087" cy="785813"/>
          </a:xfrm>
        </p:spPr>
        <p:txBody>
          <a:bodyPr anchor="t"/>
          <a:lstStyle/>
          <a:p>
            <a:pPr eaLnBrk="1" hangingPunct="1"/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三、项目实施</a:t>
            </a:r>
          </a:p>
        </p:txBody>
      </p:sp>
      <p:sp>
        <p:nvSpPr>
          <p:cNvPr id="30730" name="内容占位符 11"/>
          <p:cNvSpPr>
            <a:spLocks/>
          </p:cNvSpPr>
          <p:nvPr/>
        </p:nvSpPr>
        <p:spPr bwMode="auto">
          <a:xfrm>
            <a:off x="714375" y="1273036"/>
            <a:ext cx="8081963" cy="51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（三）美化班级</a:t>
            </a: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评比图表</a:t>
            </a:r>
            <a:endParaRPr lang="en-US" altLang="zh-CN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defRPr/>
            </a:pPr>
            <a:r>
              <a:rPr lang="en-US" altLang="zh-CN" sz="22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2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2</a:t>
            </a:r>
            <a:r>
              <a:rPr lang="en-US" altLang="zh-CN" sz="2200" b="1" dirty="0" smtClean="0">
                <a:latin typeface="+mn-ea"/>
                <a:ea typeface="+mn-ea"/>
              </a:rPr>
              <a:t>. </a:t>
            </a:r>
            <a:r>
              <a:rPr lang="zh-CN" altLang="en-US" sz="2200" b="1" dirty="0" smtClean="0">
                <a:latin typeface="+mn-ea"/>
                <a:ea typeface="+mn-ea"/>
              </a:rPr>
              <a:t>美化总分系列</a:t>
            </a:r>
            <a:endParaRPr lang="zh-CN" altLang="zh-CN" sz="2400" dirty="0">
              <a:latin typeface="+mn-ea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endParaRPr lang="en-US" altLang="zh-CN" sz="20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2132856"/>
            <a:ext cx="80407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       </a:t>
            </a:r>
            <a:r>
              <a:rPr lang="zh-CN" altLang="en-US" b="1" dirty="0" smtClean="0"/>
              <a:t>操作方法：</a:t>
            </a:r>
            <a:r>
              <a:rPr lang="zh-CN" altLang="zh-CN" dirty="0" smtClean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首先选中需要美化的图表，然后单击选中“总评”系列折线，右击鼠标，选择快捷菜单命令“设置数据系列格式”，在弹出的“设置数据系列格式”对话框中，选择“数据标记选项”按钮，在“数据标记类型”标签的列表中选择“内置”，“类型”为样式</a:t>
            </a:r>
            <a:r>
              <a:rPr lang="en-US" altLang="zh-CN" dirty="0"/>
              <a:t>8</a:t>
            </a:r>
            <a:r>
              <a:rPr lang="zh-CN" altLang="zh-CN" dirty="0"/>
              <a:t>，“大小”为</a:t>
            </a:r>
            <a:r>
              <a:rPr lang="en-US" altLang="zh-CN" dirty="0"/>
              <a:t>9</a:t>
            </a:r>
            <a:r>
              <a:rPr lang="zh-CN" altLang="zh-CN" dirty="0"/>
              <a:t>，</a:t>
            </a:r>
            <a:r>
              <a:rPr lang="zh-CN" altLang="zh-CN" dirty="0" smtClean="0"/>
              <a:t>如</a:t>
            </a:r>
            <a:r>
              <a:rPr lang="zh-CN" altLang="en-US" dirty="0" smtClean="0"/>
              <a:t>下左</a:t>
            </a:r>
            <a:r>
              <a:rPr lang="zh-CN" altLang="zh-CN" dirty="0" smtClean="0"/>
              <a:t>图所</a:t>
            </a:r>
            <a:r>
              <a:rPr lang="zh-CN" altLang="zh-CN" dirty="0"/>
              <a:t>示。</a:t>
            </a:r>
          </a:p>
          <a:p>
            <a:r>
              <a:rPr lang="en-US" altLang="zh-CN" dirty="0" smtClean="0"/>
              <a:t>    </a:t>
            </a:r>
            <a:r>
              <a:rPr lang="zh-CN" altLang="zh-CN" dirty="0" smtClean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）单击“设置数据系列格式”对话框中的“数据标记填充”按钮，在“数据标记填充”标签下的列表中选择“纯色填充”，填充颜色“水绿色，强调文字颜色</a:t>
            </a:r>
            <a:r>
              <a:rPr lang="en-US" altLang="zh-CN" dirty="0"/>
              <a:t>5</a:t>
            </a:r>
            <a:r>
              <a:rPr lang="zh-CN" altLang="zh-CN" dirty="0"/>
              <a:t>，淡色</a:t>
            </a:r>
            <a:r>
              <a:rPr lang="en-US" altLang="zh-CN" dirty="0"/>
              <a:t>80%</a:t>
            </a:r>
            <a:r>
              <a:rPr lang="zh-CN" altLang="zh-CN" dirty="0"/>
              <a:t>”，</a:t>
            </a:r>
            <a:r>
              <a:rPr lang="zh-CN" altLang="zh-CN" dirty="0" smtClean="0"/>
              <a:t>如</a:t>
            </a:r>
            <a:r>
              <a:rPr lang="zh-CN" altLang="en-US" dirty="0" smtClean="0"/>
              <a:t>下右</a:t>
            </a:r>
            <a:r>
              <a:rPr lang="zh-CN" altLang="zh-CN" dirty="0" smtClean="0"/>
              <a:t>图所</a:t>
            </a:r>
            <a:r>
              <a:rPr lang="zh-CN" altLang="zh-CN" dirty="0"/>
              <a:t>示</a:t>
            </a:r>
            <a:r>
              <a:rPr lang="zh-CN" altLang="zh-CN" dirty="0" smtClean="0"/>
              <a:t>。</a:t>
            </a:r>
            <a:endParaRPr lang="zh-CN" altLang="zh-CN" dirty="0"/>
          </a:p>
        </p:txBody>
      </p:sp>
      <p:pic>
        <p:nvPicPr>
          <p:cNvPr id="16" name="图片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49080"/>
            <a:ext cx="3528392" cy="2211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1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3456384" cy="2211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0" descr="操作演示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96" y="1700808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185053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714375" y="1209675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676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1" name="标题 7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20087" cy="785813"/>
          </a:xfrm>
        </p:spPr>
        <p:txBody>
          <a:bodyPr anchor="t"/>
          <a:lstStyle/>
          <a:p>
            <a:pPr eaLnBrk="1" hangingPunct="1"/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三、项目实施</a:t>
            </a:r>
          </a:p>
        </p:txBody>
      </p:sp>
      <p:sp>
        <p:nvSpPr>
          <p:cNvPr id="30730" name="内容占位符 11"/>
          <p:cNvSpPr>
            <a:spLocks/>
          </p:cNvSpPr>
          <p:nvPr/>
        </p:nvSpPr>
        <p:spPr bwMode="auto">
          <a:xfrm>
            <a:off x="714375" y="1273036"/>
            <a:ext cx="8081963" cy="51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（三）美化班级</a:t>
            </a: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评比图表</a:t>
            </a:r>
            <a:endParaRPr lang="en-US" altLang="zh-CN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defRPr/>
            </a:pPr>
            <a:r>
              <a:rPr lang="en-US" altLang="zh-CN" sz="22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2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2</a:t>
            </a:r>
            <a:r>
              <a:rPr lang="en-US" altLang="zh-CN" sz="2200" b="1" dirty="0" smtClean="0">
                <a:latin typeface="+mn-ea"/>
                <a:ea typeface="+mn-ea"/>
              </a:rPr>
              <a:t>. </a:t>
            </a:r>
            <a:r>
              <a:rPr lang="zh-CN" altLang="en-US" sz="2200" b="1" dirty="0" smtClean="0">
                <a:latin typeface="+mn-ea"/>
                <a:ea typeface="+mn-ea"/>
              </a:rPr>
              <a:t>美化总分系列</a:t>
            </a:r>
            <a:endParaRPr lang="zh-CN" altLang="zh-CN" sz="2400" dirty="0">
              <a:latin typeface="+mn-ea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endParaRPr lang="en-US" altLang="zh-CN" sz="20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2132856"/>
            <a:ext cx="80407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    </a:t>
            </a:r>
            <a:r>
              <a:rPr lang="zh-CN" altLang="zh-CN" dirty="0" smtClean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）单击“设置数据系列格式”对话框中的“线条颜色”按钮，在“线条颜色”标签下的列表中选择“实线”，颜色为“橙色，强调文字颜色</a:t>
            </a:r>
            <a:r>
              <a:rPr lang="en-US" altLang="zh-CN" dirty="0"/>
              <a:t>6</a:t>
            </a:r>
            <a:r>
              <a:rPr lang="zh-CN" altLang="zh-CN" dirty="0"/>
              <a:t>，深色</a:t>
            </a:r>
            <a:r>
              <a:rPr lang="en-US" altLang="zh-CN" dirty="0"/>
              <a:t>25%</a:t>
            </a:r>
            <a:r>
              <a:rPr lang="zh-CN" altLang="zh-CN" dirty="0"/>
              <a:t>”，</a:t>
            </a:r>
            <a:r>
              <a:rPr lang="zh-CN" altLang="zh-CN" dirty="0" smtClean="0"/>
              <a:t>如</a:t>
            </a:r>
            <a:r>
              <a:rPr lang="zh-CN" altLang="en-US" dirty="0" smtClean="0"/>
              <a:t>下左</a:t>
            </a:r>
            <a:r>
              <a:rPr lang="zh-CN" altLang="zh-CN" dirty="0" smtClean="0"/>
              <a:t>图所</a:t>
            </a:r>
            <a:r>
              <a:rPr lang="zh-CN" altLang="zh-CN" dirty="0"/>
              <a:t>示。</a:t>
            </a:r>
          </a:p>
          <a:p>
            <a:r>
              <a:rPr lang="en-US" altLang="zh-CN" dirty="0" smtClean="0"/>
              <a:t>    </a:t>
            </a:r>
            <a:r>
              <a:rPr lang="zh-CN" altLang="zh-CN" dirty="0" smtClean="0"/>
              <a:t>（</a:t>
            </a:r>
            <a:r>
              <a:rPr lang="en-US" altLang="zh-CN" dirty="0" smtClean="0"/>
              <a:t>4</a:t>
            </a:r>
            <a:r>
              <a:rPr lang="zh-CN" altLang="zh-CN" dirty="0"/>
              <a:t>）单击“线型”按钮，在“线型”标签下选择“</a:t>
            </a:r>
            <a:r>
              <a:rPr lang="en-US" altLang="zh-CN" dirty="0"/>
              <a:t>3</a:t>
            </a:r>
            <a:r>
              <a:rPr lang="zh-CN" altLang="zh-CN" dirty="0"/>
              <a:t>磅，实线，平滑线”，</a:t>
            </a:r>
            <a:r>
              <a:rPr lang="zh-CN" altLang="zh-CN" dirty="0" smtClean="0"/>
              <a:t>如</a:t>
            </a:r>
            <a:r>
              <a:rPr lang="zh-CN" altLang="en-US" dirty="0" smtClean="0"/>
              <a:t>下右</a:t>
            </a:r>
            <a:r>
              <a:rPr lang="zh-CN" altLang="zh-CN" dirty="0" smtClean="0"/>
              <a:t>图所</a:t>
            </a:r>
            <a:r>
              <a:rPr lang="zh-CN" altLang="zh-CN" dirty="0"/>
              <a:t>示。</a:t>
            </a:r>
          </a:p>
        </p:txBody>
      </p:sp>
      <p:pic>
        <p:nvPicPr>
          <p:cNvPr id="14" name="图片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300" y="3682192"/>
            <a:ext cx="3567732" cy="255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17" descr="总分系列线型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53408"/>
            <a:ext cx="3312368" cy="2583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0" descr="操作演示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96" y="1700808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594725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714375" y="1209675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676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1" name="标题 7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20087" cy="785813"/>
          </a:xfrm>
        </p:spPr>
        <p:txBody>
          <a:bodyPr anchor="t"/>
          <a:lstStyle/>
          <a:p>
            <a:pPr eaLnBrk="1" hangingPunct="1"/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三、项目实施</a:t>
            </a:r>
          </a:p>
        </p:txBody>
      </p:sp>
      <p:sp>
        <p:nvSpPr>
          <p:cNvPr id="30730" name="内容占位符 11"/>
          <p:cNvSpPr>
            <a:spLocks/>
          </p:cNvSpPr>
          <p:nvPr/>
        </p:nvSpPr>
        <p:spPr bwMode="auto">
          <a:xfrm>
            <a:off x="714375" y="1273036"/>
            <a:ext cx="8081963" cy="51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（三）美化班级</a:t>
            </a: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评比图表</a:t>
            </a:r>
            <a:endParaRPr lang="en-US" altLang="zh-CN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defRPr/>
            </a:pPr>
            <a:r>
              <a:rPr lang="en-US" altLang="zh-CN" sz="22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2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3</a:t>
            </a:r>
            <a:r>
              <a:rPr lang="en-US" altLang="zh-CN" sz="2200" b="1" dirty="0" smtClean="0">
                <a:latin typeface="+mn-ea"/>
                <a:ea typeface="+mn-ea"/>
              </a:rPr>
              <a:t>. </a:t>
            </a:r>
            <a:r>
              <a:rPr lang="zh-CN" altLang="en-US" sz="2200" b="1" dirty="0" smtClean="0">
                <a:latin typeface="+mn-ea"/>
                <a:ea typeface="+mn-ea"/>
              </a:rPr>
              <a:t>设置图表标题</a:t>
            </a:r>
            <a:endParaRPr lang="en-US" altLang="zh-CN" sz="20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2132856"/>
            <a:ext cx="8040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       </a:t>
            </a:r>
            <a:r>
              <a:rPr lang="zh-CN" altLang="en-US" b="1" dirty="0" smtClean="0"/>
              <a:t>操作方法：</a:t>
            </a:r>
            <a:r>
              <a:rPr lang="zh-CN" altLang="zh-CN" dirty="0" smtClean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）选中图表，选择“图表工具”下的“布局”选项卡，在“标签”选项组中单击“图表标题”的下拉按钮，</a:t>
            </a:r>
            <a:r>
              <a:rPr lang="zh-CN" altLang="zh-CN" dirty="0" smtClean="0"/>
              <a:t>如</a:t>
            </a:r>
            <a:r>
              <a:rPr lang="zh-CN" altLang="en-US" dirty="0" smtClean="0"/>
              <a:t>下左图</a:t>
            </a:r>
            <a:r>
              <a:rPr lang="zh-CN" altLang="zh-CN" dirty="0" smtClean="0"/>
              <a:t>所</a:t>
            </a:r>
            <a:r>
              <a:rPr lang="zh-CN" altLang="zh-CN" dirty="0"/>
              <a:t>示。在弹出的菜单命令中选择“图表上方”，“图表标题”将显示在图表中，且位于图表的上方，</a:t>
            </a:r>
            <a:r>
              <a:rPr lang="zh-CN" altLang="zh-CN" dirty="0" smtClean="0"/>
              <a:t>如</a:t>
            </a:r>
            <a:r>
              <a:rPr lang="zh-CN" altLang="en-US" dirty="0" smtClean="0"/>
              <a:t>下右图</a:t>
            </a:r>
            <a:r>
              <a:rPr lang="zh-CN" altLang="zh-CN" dirty="0" smtClean="0"/>
              <a:t>所</a:t>
            </a:r>
            <a:r>
              <a:rPr lang="zh-CN" altLang="zh-CN" dirty="0"/>
              <a:t>示。</a:t>
            </a:r>
          </a:p>
        </p:txBody>
      </p: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918368" y="4191000"/>
            <a:ext cx="3499908" cy="990600"/>
            <a:chOff x="2187" y="10216"/>
            <a:chExt cx="8338" cy="1195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5" y="10216"/>
              <a:ext cx="8300" cy="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AutoShape 4"/>
            <p:cNvSpPr>
              <a:spLocks noChangeArrowheads="1"/>
            </p:cNvSpPr>
            <p:nvPr/>
          </p:nvSpPr>
          <p:spPr bwMode="auto">
            <a:xfrm>
              <a:off x="2187" y="10681"/>
              <a:ext cx="666" cy="543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</p:grpSp>
      <p:pic>
        <p:nvPicPr>
          <p:cNvPr id="18" name="Picture 20" descr="操作演示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96" y="1700808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3960440" cy="306973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0989900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714375" y="1209675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676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1" name="标题 7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20087" cy="785813"/>
          </a:xfrm>
        </p:spPr>
        <p:txBody>
          <a:bodyPr anchor="t"/>
          <a:lstStyle/>
          <a:p>
            <a:pPr eaLnBrk="1" hangingPunct="1"/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三、项目实施</a:t>
            </a:r>
          </a:p>
        </p:txBody>
      </p:sp>
      <p:sp>
        <p:nvSpPr>
          <p:cNvPr id="30730" name="内容占位符 11"/>
          <p:cNvSpPr>
            <a:spLocks/>
          </p:cNvSpPr>
          <p:nvPr/>
        </p:nvSpPr>
        <p:spPr bwMode="auto">
          <a:xfrm>
            <a:off x="714375" y="1273036"/>
            <a:ext cx="8081963" cy="51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（三）美化班级</a:t>
            </a: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评比图表</a:t>
            </a:r>
            <a:endParaRPr lang="en-US" altLang="zh-CN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defRPr/>
            </a:pPr>
            <a:r>
              <a:rPr lang="en-US" altLang="zh-CN" sz="22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2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3</a:t>
            </a:r>
            <a:r>
              <a:rPr lang="en-US" altLang="zh-CN" sz="2200" b="1" dirty="0" smtClean="0">
                <a:latin typeface="+mn-ea"/>
                <a:ea typeface="+mn-ea"/>
              </a:rPr>
              <a:t>. </a:t>
            </a:r>
            <a:r>
              <a:rPr lang="zh-CN" altLang="en-US" sz="2200" b="1" dirty="0" smtClean="0">
                <a:latin typeface="+mn-ea"/>
                <a:ea typeface="+mn-ea"/>
              </a:rPr>
              <a:t>设置图表标题</a:t>
            </a:r>
            <a:endParaRPr lang="en-US" altLang="zh-CN" sz="20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2132856"/>
            <a:ext cx="8040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/>
              <a:t>     </a:t>
            </a:r>
            <a:r>
              <a:rPr lang="zh-CN" altLang="zh-CN" dirty="0" smtClean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）选中图表标题，输入文字“班级评比图表”，然后选中该文字，在“字体”选项组中设置标题字体格式为“宋体、</a:t>
            </a:r>
            <a:r>
              <a:rPr lang="en-US" altLang="zh-CN" dirty="0"/>
              <a:t>20</a:t>
            </a:r>
            <a:r>
              <a:rPr lang="zh-CN" altLang="zh-CN" dirty="0"/>
              <a:t>、加粗”。</a:t>
            </a:r>
            <a:r>
              <a:rPr lang="zh-CN" altLang="zh-CN" dirty="0" smtClean="0"/>
              <a:t>如</a:t>
            </a:r>
            <a:r>
              <a:rPr lang="zh-CN" altLang="en-US" dirty="0" smtClean="0"/>
              <a:t>下</a:t>
            </a:r>
            <a:r>
              <a:rPr lang="zh-CN" altLang="zh-CN" dirty="0" smtClean="0"/>
              <a:t>图所</a:t>
            </a:r>
            <a:r>
              <a:rPr lang="zh-CN" altLang="zh-CN" dirty="0"/>
              <a:t>示。</a:t>
            </a:r>
          </a:p>
        </p:txBody>
      </p:sp>
      <p:pic>
        <p:nvPicPr>
          <p:cNvPr id="13" name="Picture 20" descr="操作演示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96" y="1700808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04" y="3100430"/>
            <a:ext cx="4728591" cy="316637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83009824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714375" y="1209675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676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1" name="标题 7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20087" cy="785813"/>
          </a:xfrm>
        </p:spPr>
        <p:txBody>
          <a:bodyPr anchor="t"/>
          <a:lstStyle/>
          <a:p>
            <a:pPr eaLnBrk="1" hangingPunct="1"/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三、项目实施</a:t>
            </a:r>
          </a:p>
        </p:txBody>
      </p:sp>
      <p:sp>
        <p:nvSpPr>
          <p:cNvPr id="30730" name="内容占位符 11"/>
          <p:cNvSpPr>
            <a:spLocks/>
          </p:cNvSpPr>
          <p:nvPr/>
        </p:nvSpPr>
        <p:spPr bwMode="auto">
          <a:xfrm>
            <a:off x="714375" y="1273036"/>
            <a:ext cx="8081963" cy="51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（三）美化班级</a:t>
            </a: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评比图表</a:t>
            </a:r>
            <a:endParaRPr lang="en-US" altLang="zh-CN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defRPr/>
            </a:pPr>
            <a:r>
              <a:rPr lang="en-US" altLang="zh-CN" sz="22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2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4</a:t>
            </a:r>
            <a:r>
              <a:rPr lang="en-US" altLang="zh-CN" sz="2200" b="1" dirty="0" smtClean="0">
                <a:latin typeface="+mn-ea"/>
                <a:ea typeface="+mn-ea"/>
              </a:rPr>
              <a:t>. </a:t>
            </a:r>
            <a:r>
              <a:rPr lang="zh-CN" altLang="en-US" sz="2200" b="1" dirty="0" smtClean="0">
                <a:latin typeface="+mn-ea"/>
                <a:ea typeface="+mn-ea"/>
              </a:rPr>
              <a:t>给图表加边框线</a:t>
            </a:r>
            <a:endParaRPr lang="en-US" altLang="zh-CN" sz="20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2132856"/>
            <a:ext cx="80407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     </a:t>
            </a:r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）选中图表，右击鼠标，在弹出的快捷菜单中选择“设置图表区域格式”命令，在弹出的对话框中选择“边框颜色”按钮，在其选项中设置为“实线”，“颜色”为“橙色，强调文字颜色</a:t>
            </a:r>
            <a:r>
              <a:rPr lang="en-US" altLang="zh-CN" dirty="0"/>
              <a:t>6</a:t>
            </a:r>
            <a:r>
              <a:rPr lang="zh-CN" altLang="zh-CN" dirty="0"/>
              <a:t>，深色</a:t>
            </a:r>
            <a:r>
              <a:rPr lang="en-US" altLang="zh-CN" dirty="0"/>
              <a:t>25%</a:t>
            </a:r>
            <a:r>
              <a:rPr lang="zh-CN" altLang="zh-CN" dirty="0"/>
              <a:t>”，设置完成后，单击“关闭”按钮，</a:t>
            </a:r>
            <a:r>
              <a:rPr lang="zh-CN" altLang="zh-CN" dirty="0" smtClean="0"/>
              <a:t>如</a:t>
            </a:r>
            <a:r>
              <a:rPr lang="zh-CN" altLang="en-US" dirty="0" smtClean="0"/>
              <a:t>下左图</a:t>
            </a:r>
            <a:r>
              <a:rPr lang="zh-CN" altLang="zh-CN" dirty="0" smtClean="0"/>
              <a:t>所</a:t>
            </a:r>
            <a:r>
              <a:rPr lang="zh-CN" altLang="zh-CN" dirty="0"/>
              <a:t>示</a:t>
            </a:r>
            <a:r>
              <a:rPr lang="zh-CN" altLang="zh-CN" dirty="0" smtClean="0"/>
              <a:t>。</a:t>
            </a:r>
            <a:r>
              <a:rPr lang="zh-CN" altLang="zh-CN" dirty="0"/>
              <a:t/>
            </a:r>
            <a:br>
              <a:rPr lang="zh-CN" altLang="zh-CN" dirty="0"/>
            </a:br>
            <a:r>
              <a:rPr lang="en-US" altLang="zh-CN" dirty="0" smtClean="0"/>
              <a:t>      </a:t>
            </a:r>
            <a:r>
              <a:rPr lang="zh-CN" altLang="zh-CN" dirty="0" smtClean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）在“设置图表区域格式”的对话框中，单击“边框样式”按钮，在“边框样式”的选项中设置：“宽度：</a:t>
            </a:r>
            <a:r>
              <a:rPr lang="en-US" altLang="zh-CN" dirty="0"/>
              <a:t>2</a:t>
            </a:r>
            <a:r>
              <a:rPr lang="zh-CN" altLang="zh-CN" dirty="0"/>
              <a:t>磅”；“短划线类型：单线</a:t>
            </a:r>
            <a:r>
              <a:rPr lang="en-US" altLang="zh-CN" dirty="0"/>
              <a:t>”</a:t>
            </a:r>
            <a:r>
              <a:rPr lang="zh-CN" altLang="zh-CN" dirty="0"/>
              <a:t>；“圆角”；设置完成后，单击“关闭”按钮</a:t>
            </a:r>
            <a:r>
              <a:rPr lang="zh-CN" altLang="zh-CN" dirty="0" smtClean="0"/>
              <a:t>，</a:t>
            </a:r>
            <a:r>
              <a:rPr lang="zh-CN" altLang="en-US" dirty="0" smtClean="0"/>
              <a:t>如下右图</a:t>
            </a:r>
            <a:r>
              <a:rPr lang="zh-CN" altLang="zh-CN" dirty="0" smtClean="0"/>
              <a:t>所</a:t>
            </a:r>
            <a:r>
              <a:rPr lang="zh-CN" altLang="zh-CN" dirty="0"/>
              <a:t>示。</a:t>
            </a:r>
          </a:p>
        </p:txBody>
      </p:sp>
      <p:pic>
        <p:nvPicPr>
          <p:cNvPr id="13" name="图片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15" y="4121784"/>
            <a:ext cx="3312368" cy="2281134"/>
          </a:xfrm>
          <a:prstGeom prst="rect">
            <a:avLst/>
          </a:prstGeom>
        </p:spPr>
      </p:pic>
      <p:pic>
        <p:nvPicPr>
          <p:cNvPr id="14" name="图片 13" descr="边框样式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"/>
          <a:stretch>
            <a:fillRect/>
          </a:stretch>
        </p:blipFill>
        <p:spPr bwMode="auto">
          <a:xfrm>
            <a:off x="4810431" y="4094005"/>
            <a:ext cx="3345036" cy="223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0" descr="操作演示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96" y="1700808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585931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666750" y="1230313"/>
            <a:ext cx="8091488" cy="500062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/>
          </a:p>
        </p:txBody>
      </p:sp>
      <p:sp>
        <p:nvSpPr>
          <p:cNvPr id="23556" name="内容占位符 11"/>
          <p:cNvSpPr>
            <a:spLocks noGrp="1"/>
          </p:cNvSpPr>
          <p:nvPr>
            <p:ph sz="quarter" idx="4294967295"/>
          </p:nvPr>
        </p:nvSpPr>
        <p:spPr>
          <a:xfrm>
            <a:off x="666750" y="1412776"/>
            <a:ext cx="8091488" cy="457527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zh-CN" sz="2200" dirty="0" smtClean="0"/>
              <a:t>       </a:t>
            </a:r>
            <a:r>
              <a:rPr lang="zh-CN" altLang="zh-CN" sz="2000" b="1" dirty="0" smtClean="0">
                <a:latin typeface="+mn-ea"/>
              </a:rPr>
              <a:t>班级</a:t>
            </a:r>
            <a:r>
              <a:rPr lang="zh-CN" altLang="zh-CN" sz="2000" b="1" dirty="0">
                <a:latin typeface="+mn-ea"/>
              </a:rPr>
              <a:t>之间的考核评比正在火热</a:t>
            </a:r>
            <a:r>
              <a:rPr lang="zh-CN" altLang="zh-CN" sz="2000" b="1" dirty="0" smtClean="0">
                <a:latin typeface="+mn-ea"/>
              </a:rPr>
              <a:t>进行</a:t>
            </a:r>
            <a:r>
              <a:rPr lang="zh-CN" altLang="en-US" sz="2000" b="1" dirty="0">
                <a:latin typeface="+mn-ea"/>
              </a:rPr>
              <a:t>中</a:t>
            </a:r>
            <a:r>
              <a:rPr lang="zh-CN" altLang="zh-CN" sz="2000" b="1" dirty="0" smtClean="0">
                <a:latin typeface="+mn-ea"/>
              </a:rPr>
              <a:t>！</a:t>
            </a: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b="1" dirty="0">
                <a:latin typeface="+mn-ea"/>
              </a:rPr>
              <a:t> </a:t>
            </a:r>
            <a:r>
              <a:rPr lang="en-US" altLang="zh-CN" sz="2000" b="1" dirty="0" smtClean="0">
                <a:latin typeface="+mn-ea"/>
              </a:rPr>
              <a:t>   </a:t>
            </a:r>
            <a:r>
              <a:rPr lang="zh-CN" altLang="zh-CN" sz="2000" b="1" dirty="0" smtClean="0">
                <a:latin typeface="+mn-ea"/>
              </a:rPr>
              <a:t>参加</a:t>
            </a:r>
            <a:r>
              <a:rPr lang="zh-CN" altLang="zh-CN" sz="2000" b="1" dirty="0">
                <a:latin typeface="+mn-ea"/>
              </a:rPr>
              <a:t>评比的项目包括</a:t>
            </a:r>
            <a:r>
              <a:rPr lang="zh-CN" altLang="zh-CN" sz="2000" b="1" dirty="0" smtClean="0">
                <a:latin typeface="+mn-ea"/>
              </a:rPr>
              <a:t>：班级活动</a:t>
            </a:r>
            <a:r>
              <a:rPr lang="en-US" altLang="zh-CN" sz="2000" b="1" dirty="0">
                <a:latin typeface="+mn-ea"/>
              </a:rPr>
              <a:t>(30%)</a:t>
            </a:r>
            <a:r>
              <a:rPr lang="zh-CN" altLang="zh-CN" sz="2000" b="1" dirty="0">
                <a:latin typeface="+mn-ea"/>
              </a:rPr>
              <a:t>、课堂纪律</a:t>
            </a:r>
            <a:r>
              <a:rPr lang="en-US" altLang="zh-CN" sz="2000" b="1" dirty="0">
                <a:latin typeface="+mn-ea"/>
              </a:rPr>
              <a:t>(20%)</a:t>
            </a:r>
            <a:r>
              <a:rPr lang="zh-CN" altLang="zh-CN" sz="2000" b="1" dirty="0">
                <a:latin typeface="+mn-ea"/>
              </a:rPr>
              <a:t>、学习</a:t>
            </a:r>
            <a:r>
              <a:rPr lang="zh-CN" altLang="zh-CN" sz="2000" b="1" dirty="0" smtClean="0">
                <a:latin typeface="+mn-ea"/>
              </a:rPr>
              <a:t>成</a:t>
            </a: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zh-CN" sz="2000" b="1" dirty="0" smtClean="0">
                <a:latin typeface="+mn-ea"/>
              </a:rPr>
              <a:t>绩</a:t>
            </a:r>
            <a:r>
              <a:rPr lang="en-US" altLang="zh-CN" sz="2000" b="1" dirty="0" smtClean="0">
                <a:latin typeface="+mn-ea"/>
              </a:rPr>
              <a:t>(</a:t>
            </a:r>
            <a:r>
              <a:rPr lang="en-US" altLang="zh-CN" sz="2000" b="1" dirty="0">
                <a:latin typeface="+mn-ea"/>
              </a:rPr>
              <a:t>30%)</a:t>
            </a:r>
            <a:r>
              <a:rPr lang="zh-CN" altLang="zh-CN" sz="2000" b="1" dirty="0">
                <a:latin typeface="+mn-ea"/>
              </a:rPr>
              <a:t>以及劳动</a:t>
            </a:r>
            <a:r>
              <a:rPr lang="zh-CN" altLang="zh-CN" sz="2000" b="1" dirty="0" smtClean="0">
                <a:latin typeface="+mn-ea"/>
              </a:rPr>
              <a:t>卫生</a:t>
            </a:r>
            <a:r>
              <a:rPr lang="en-US" altLang="zh-CN" sz="2000" b="1" dirty="0" smtClean="0">
                <a:latin typeface="+mn-ea"/>
              </a:rPr>
              <a:t>(</a:t>
            </a:r>
            <a:r>
              <a:rPr lang="en-US" altLang="zh-CN" sz="2000" b="1" dirty="0">
                <a:latin typeface="+mn-ea"/>
              </a:rPr>
              <a:t>20%)</a:t>
            </a:r>
            <a:r>
              <a:rPr lang="zh-CN" altLang="zh-CN" sz="2000" b="1" dirty="0" smtClean="0">
                <a:latin typeface="+mn-ea"/>
              </a:rPr>
              <a:t>共四项</a:t>
            </a:r>
            <a:r>
              <a:rPr lang="zh-CN" altLang="zh-CN" sz="2000" b="1" dirty="0">
                <a:latin typeface="+mn-ea"/>
              </a:rPr>
              <a:t>内容，它们分别须按上述所占</a:t>
            </a:r>
            <a:r>
              <a:rPr lang="zh-CN" altLang="zh-CN" sz="2000" b="1" dirty="0" smtClean="0">
                <a:latin typeface="+mn-ea"/>
              </a:rPr>
              <a:t>比例</a:t>
            </a: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zh-CN" sz="2000" b="1" dirty="0" smtClean="0">
                <a:latin typeface="+mn-ea"/>
              </a:rPr>
              <a:t>的不同</a:t>
            </a:r>
            <a:r>
              <a:rPr lang="zh-CN" altLang="zh-CN" sz="2000" b="1" dirty="0">
                <a:latin typeface="+mn-ea"/>
              </a:rPr>
              <a:t>计算</a:t>
            </a:r>
            <a:r>
              <a:rPr lang="zh-CN" altLang="zh-CN" sz="2000" b="1" dirty="0" smtClean="0">
                <a:latin typeface="+mn-ea"/>
              </a:rPr>
              <a:t>总评得分</a:t>
            </a:r>
            <a:r>
              <a:rPr lang="zh-CN" altLang="zh-CN" sz="2000" b="1" dirty="0">
                <a:latin typeface="+mn-ea"/>
              </a:rPr>
              <a:t>，这就</a:t>
            </a:r>
            <a:r>
              <a:rPr lang="zh-CN" altLang="zh-CN" sz="2000" b="1" dirty="0" smtClean="0">
                <a:latin typeface="+mn-ea"/>
              </a:rPr>
              <a:t>如同计算</a:t>
            </a:r>
            <a:r>
              <a:rPr lang="zh-CN" altLang="zh-CN" sz="2000" b="1" dirty="0">
                <a:latin typeface="+mn-ea"/>
              </a:rPr>
              <a:t>期末总评成绩</a:t>
            </a:r>
            <a:r>
              <a:rPr lang="en-US" altLang="zh-CN" sz="2000" b="1" dirty="0">
                <a:latin typeface="+mn-ea"/>
              </a:rPr>
              <a:t>=</a:t>
            </a:r>
            <a:r>
              <a:rPr lang="zh-CN" altLang="zh-CN" sz="2000" b="1" dirty="0">
                <a:latin typeface="+mn-ea"/>
              </a:rPr>
              <a:t>期末考试</a:t>
            </a:r>
            <a:r>
              <a:rPr lang="zh-CN" altLang="zh-CN" sz="2000" b="1" dirty="0" smtClean="0">
                <a:latin typeface="+mn-ea"/>
              </a:rPr>
              <a:t>成绩</a:t>
            </a: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b="1" dirty="0" smtClean="0">
                <a:latin typeface="+mn-ea"/>
              </a:rPr>
              <a:t>*</a:t>
            </a:r>
            <a:r>
              <a:rPr lang="en-US" altLang="zh-CN" sz="2000" b="1" dirty="0">
                <a:latin typeface="+mn-ea"/>
              </a:rPr>
              <a:t>60</a:t>
            </a:r>
            <a:r>
              <a:rPr lang="en-US" altLang="zh-CN" sz="2000" b="1" dirty="0" smtClean="0">
                <a:latin typeface="+mn-ea"/>
              </a:rPr>
              <a:t>%+</a:t>
            </a:r>
            <a:r>
              <a:rPr lang="zh-CN" altLang="zh-CN" sz="2000" b="1" dirty="0" smtClean="0">
                <a:latin typeface="+mn-ea"/>
              </a:rPr>
              <a:t>平时成绩</a:t>
            </a:r>
            <a:r>
              <a:rPr lang="en-US" altLang="zh-CN" sz="2000" b="1" dirty="0">
                <a:latin typeface="+mn-ea"/>
              </a:rPr>
              <a:t>*40%</a:t>
            </a:r>
            <a:r>
              <a:rPr lang="zh-CN" altLang="zh-CN" sz="2000" b="1" dirty="0">
                <a:latin typeface="+mn-ea"/>
              </a:rPr>
              <a:t>的方法是</a:t>
            </a:r>
            <a:r>
              <a:rPr lang="zh-CN" altLang="zh-CN" sz="2000" b="1" dirty="0" smtClean="0">
                <a:latin typeface="+mn-ea"/>
              </a:rPr>
              <a:t>一样</a:t>
            </a:r>
            <a:r>
              <a:rPr lang="zh-CN" altLang="en-US" sz="2000" b="1" dirty="0" smtClean="0">
                <a:latin typeface="+mn-ea"/>
              </a:rPr>
              <a:t>的</a:t>
            </a:r>
            <a:r>
              <a:rPr lang="zh-CN" altLang="zh-CN" sz="2000" b="1" dirty="0" smtClean="0">
                <a:latin typeface="+mn-ea"/>
              </a:rPr>
              <a:t>。</a:t>
            </a: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b="1" dirty="0">
                <a:latin typeface="+mn-ea"/>
              </a:rPr>
              <a:t> </a:t>
            </a:r>
            <a:r>
              <a:rPr lang="en-US" altLang="zh-CN" sz="2000" b="1" dirty="0" smtClean="0">
                <a:latin typeface="+mn-ea"/>
              </a:rPr>
              <a:t>   </a:t>
            </a:r>
            <a:r>
              <a:rPr lang="zh-CN" altLang="zh-CN" sz="2000" b="1" dirty="0" smtClean="0">
                <a:latin typeface="+mn-ea"/>
              </a:rPr>
              <a:t>很快</a:t>
            </a:r>
            <a:r>
              <a:rPr lang="zh-CN" altLang="zh-CN" sz="2000" b="1" dirty="0">
                <a:latin typeface="+mn-ea"/>
              </a:rPr>
              <a:t>，各班级四项内容的评比成绩</a:t>
            </a:r>
            <a:r>
              <a:rPr lang="zh-CN" altLang="zh-CN" sz="2000" b="1" dirty="0" smtClean="0">
                <a:latin typeface="+mn-ea"/>
              </a:rPr>
              <a:t>已给</a:t>
            </a:r>
            <a:r>
              <a:rPr lang="zh-CN" altLang="zh-CN" sz="2000" b="1" dirty="0">
                <a:latin typeface="+mn-ea"/>
              </a:rPr>
              <a:t>出，总评成绩也随</a:t>
            </a:r>
            <a:r>
              <a:rPr lang="zh-CN" altLang="zh-CN" sz="2000" b="1" dirty="0" smtClean="0">
                <a:latin typeface="+mn-ea"/>
              </a:rPr>
              <a:t>之计算</a:t>
            </a: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 smtClean="0">
                <a:latin typeface="+mn-ea"/>
              </a:rPr>
              <a:t>了</a:t>
            </a:r>
            <a:r>
              <a:rPr lang="zh-CN" altLang="zh-CN" sz="2000" b="1" dirty="0" smtClean="0">
                <a:latin typeface="+mn-ea"/>
              </a:rPr>
              <a:t>出来</a:t>
            </a:r>
            <a:r>
              <a:rPr lang="zh-CN" altLang="zh-CN" sz="2000" b="1" dirty="0">
                <a:latin typeface="+mn-ea"/>
              </a:rPr>
              <a:t>，评比结果有了眉目，那如何</a:t>
            </a:r>
            <a:r>
              <a:rPr lang="zh-CN" altLang="zh-CN" sz="2000" b="1" dirty="0" smtClean="0">
                <a:latin typeface="+mn-ea"/>
              </a:rPr>
              <a:t>能直观</a:t>
            </a:r>
            <a:r>
              <a:rPr lang="zh-CN" altLang="zh-CN" sz="2000" b="1" dirty="0">
                <a:latin typeface="+mn-ea"/>
              </a:rPr>
              <a:t>地展示各班级排名的</a:t>
            </a:r>
            <a:r>
              <a:rPr lang="zh-CN" altLang="zh-CN" sz="2000" b="1" dirty="0" smtClean="0">
                <a:latin typeface="+mn-ea"/>
              </a:rPr>
              <a:t>情况</a:t>
            </a: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zh-CN" sz="2000" b="1" dirty="0" smtClean="0">
                <a:latin typeface="+mn-ea"/>
              </a:rPr>
              <a:t>呢？又如何</a:t>
            </a:r>
            <a:r>
              <a:rPr lang="zh-CN" altLang="zh-CN" sz="2000" b="1" dirty="0">
                <a:latin typeface="+mn-ea"/>
              </a:rPr>
              <a:t>能在成绩加减分后</a:t>
            </a:r>
            <a:r>
              <a:rPr lang="zh-CN" altLang="zh-CN" sz="2000" b="1" dirty="0" smtClean="0">
                <a:latin typeface="+mn-ea"/>
              </a:rPr>
              <a:t>动态显示</a:t>
            </a:r>
            <a:r>
              <a:rPr lang="zh-CN" altLang="zh-CN" sz="2000" b="1" dirty="0">
                <a:latin typeface="+mn-ea"/>
              </a:rPr>
              <a:t>班级排名的</a:t>
            </a:r>
            <a:r>
              <a:rPr lang="zh-CN" altLang="zh-CN" sz="2000" b="1" dirty="0" smtClean="0">
                <a:latin typeface="+mn-ea"/>
              </a:rPr>
              <a:t>变化情况</a:t>
            </a:r>
            <a:r>
              <a:rPr lang="zh-CN" altLang="zh-CN" sz="2000" b="1" dirty="0">
                <a:latin typeface="+mn-ea"/>
              </a:rPr>
              <a:t>呢</a:t>
            </a:r>
            <a:r>
              <a:rPr lang="zh-CN" altLang="zh-CN" sz="2000" b="1" dirty="0" smtClean="0">
                <a:latin typeface="+mn-ea"/>
              </a:rPr>
              <a:t>？</a:t>
            </a: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b="1" dirty="0">
                <a:latin typeface="+mn-ea"/>
              </a:rPr>
              <a:t> </a:t>
            </a:r>
            <a:r>
              <a:rPr lang="en-US" altLang="zh-CN" sz="2000" b="1" dirty="0" smtClean="0">
                <a:latin typeface="+mn-ea"/>
              </a:rPr>
              <a:t>   </a:t>
            </a:r>
            <a:r>
              <a:rPr lang="zh-CN" altLang="zh-CN" sz="2000" b="1" dirty="0" smtClean="0">
                <a:latin typeface="+mn-ea"/>
              </a:rPr>
              <a:t>其实我们</a:t>
            </a:r>
            <a:r>
              <a:rPr lang="zh-CN" altLang="zh-CN" sz="2000" b="1" dirty="0">
                <a:latin typeface="+mn-ea"/>
              </a:rPr>
              <a:t>可以利用</a:t>
            </a:r>
            <a:r>
              <a:rPr lang="en-US" altLang="zh-CN" sz="2000" b="1" dirty="0">
                <a:latin typeface="+mn-ea"/>
              </a:rPr>
              <a:t>Excel2010</a:t>
            </a:r>
            <a:r>
              <a:rPr lang="zh-CN" altLang="zh-CN" sz="2000" b="1" dirty="0" smtClean="0">
                <a:latin typeface="+mn-ea"/>
              </a:rPr>
              <a:t>图表制作</a:t>
            </a:r>
            <a:r>
              <a:rPr lang="zh-CN" altLang="zh-CN" sz="2000" b="1" dirty="0">
                <a:latin typeface="+mn-ea"/>
              </a:rPr>
              <a:t>功能来实现其操作。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		</a:t>
            </a:r>
            <a:endParaRPr lang="zh-CN" altLang="zh-CN" sz="2800" b="1" dirty="0" smtClean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3557" name="矩形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700338" y="4338638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23558" name="矩形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45148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23559" name="矩形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47815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23560" name="矩形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2900" y="50673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23561" name="矩形 11"/>
          <p:cNvSpPr>
            <a:spLocks noChangeArrowheads="1"/>
          </p:cNvSpPr>
          <p:nvPr/>
        </p:nvSpPr>
        <p:spPr bwMode="auto">
          <a:xfrm>
            <a:off x="342900" y="5343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23562" name="矩形 12"/>
          <p:cNvSpPr>
            <a:spLocks noChangeArrowheads="1"/>
          </p:cNvSpPr>
          <p:nvPr/>
        </p:nvSpPr>
        <p:spPr bwMode="auto">
          <a:xfrm>
            <a:off x="342900" y="56102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23563" name="标题 7"/>
          <p:cNvSpPr>
            <a:spLocks noGrp="1"/>
          </p:cNvSpPr>
          <p:nvPr>
            <p:ph type="title"/>
          </p:nvPr>
        </p:nvSpPr>
        <p:spPr>
          <a:xfrm>
            <a:off x="-36513" y="404813"/>
            <a:ext cx="9170988" cy="785812"/>
          </a:xfrm>
        </p:spPr>
        <p:txBody>
          <a:bodyPr anchor="t"/>
          <a:lstStyle/>
          <a:p>
            <a:pPr eaLnBrk="1" hangingPunct="1"/>
            <a:r>
              <a:rPr lang="zh-CN" altLang="en-US" sz="4400" smtClean="0">
                <a:latin typeface="华文隶书" pitchFamily="2" charset="-122"/>
                <a:ea typeface="华文隶书" pitchFamily="2" charset="-122"/>
              </a:rPr>
              <a:t>一、项目情景</a:t>
            </a:r>
          </a:p>
        </p:txBody>
      </p:sp>
    </p:spTree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714375" y="1209675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676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1" name="标题 7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20087" cy="785813"/>
          </a:xfrm>
        </p:spPr>
        <p:txBody>
          <a:bodyPr anchor="t"/>
          <a:lstStyle/>
          <a:p>
            <a:pPr eaLnBrk="1" hangingPunct="1"/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三、项目实施</a:t>
            </a:r>
          </a:p>
        </p:txBody>
      </p:sp>
      <p:sp>
        <p:nvSpPr>
          <p:cNvPr id="30730" name="内容占位符 11"/>
          <p:cNvSpPr>
            <a:spLocks/>
          </p:cNvSpPr>
          <p:nvPr/>
        </p:nvSpPr>
        <p:spPr bwMode="auto">
          <a:xfrm>
            <a:off x="714375" y="1273036"/>
            <a:ext cx="8081963" cy="51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（三）美化班级</a:t>
            </a: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评比图表</a:t>
            </a:r>
            <a:endParaRPr lang="en-US" altLang="zh-CN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defRPr/>
            </a:pPr>
            <a:r>
              <a:rPr lang="en-US" altLang="zh-CN" sz="22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2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5</a:t>
            </a:r>
            <a:r>
              <a:rPr lang="en-US" altLang="zh-CN" sz="2200" b="1" dirty="0" smtClean="0">
                <a:latin typeface="+mn-ea"/>
                <a:ea typeface="+mn-ea"/>
              </a:rPr>
              <a:t>. </a:t>
            </a:r>
            <a:r>
              <a:rPr lang="zh-CN" altLang="en-US" sz="2200" b="1" dirty="0" smtClean="0">
                <a:latin typeface="+mn-ea"/>
                <a:ea typeface="+mn-ea"/>
              </a:rPr>
              <a:t>网格线的设置与删除   </a:t>
            </a:r>
            <a:endParaRPr lang="en-US" altLang="zh-CN" sz="20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2132856"/>
            <a:ext cx="8040762" cy="414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/>
              <a:t>       </a:t>
            </a:r>
            <a:r>
              <a:rPr lang="zh-CN" altLang="zh-CN" dirty="0" smtClean="0"/>
              <a:t>网格线</a:t>
            </a:r>
            <a:r>
              <a:rPr lang="zh-CN" altLang="zh-CN" dirty="0"/>
              <a:t>是可以删除不显示，或者重新设置的，包括线条颜色、线型、阴影、发光和柔化边缘等的设置。</a:t>
            </a:r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 smtClean="0"/>
              <a:t>       </a:t>
            </a:r>
            <a:r>
              <a:rPr lang="zh-CN" altLang="zh-CN" b="1" dirty="0" smtClean="0"/>
              <a:t>删除</a:t>
            </a:r>
            <a:r>
              <a:rPr lang="zh-CN" altLang="zh-CN" b="1" dirty="0"/>
              <a:t>网格线的操作方法：</a:t>
            </a:r>
            <a:r>
              <a:rPr lang="zh-CN" altLang="zh-CN" dirty="0"/>
              <a:t>选中要删除的网格线，右击鼠标，在弹出的快捷菜单中选择“删除”命令，可以将网格线删除。</a:t>
            </a:r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 smtClean="0"/>
              <a:t>       </a:t>
            </a:r>
            <a:r>
              <a:rPr lang="zh-CN" altLang="zh-CN" b="1" dirty="0" smtClean="0"/>
              <a:t>设置</a:t>
            </a:r>
            <a:r>
              <a:rPr lang="zh-CN" altLang="zh-CN" b="1" dirty="0"/>
              <a:t>网格线的操作方法：</a:t>
            </a:r>
            <a:r>
              <a:rPr lang="zh-CN" altLang="zh-CN" dirty="0"/>
              <a:t>选中要设置的网格线，右击鼠标，在弹出的快捷菜单中选择“设置网格线格式”命令选项，在弹出的“设置主要网格线格式”对话框中设置“线型”、“线条颜色”等，单击“关闭”按钮即可。</a:t>
            </a:r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/>
              <a:t>        </a:t>
            </a:r>
            <a:r>
              <a:rPr lang="zh-CN" altLang="zh-CN" dirty="0" smtClean="0"/>
              <a:t>完成</a:t>
            </a:r>
            <a:r>
              <a:rPr lang="zh-CN" altLang="zh-CN" dirty="0"/>
              <a:t>删除网格线的</a:t>
            </a:r>
            <a:r>
              <a:rPr lang="zh-CN" altLang="zh-CN" dirty="0" smtClean="0"/>
              <a:t>操作</a:t>
            </a:r>
            <a:r>
              <a:rPr lang="zh-CN" altLang="zh-CN" dirty="0"/>
              <a:t>后，可以得到美化后的</a:t>
            </a:r>
            <a:r>
              <a:rPr lang="zh-CN" altLang="zh-CN" dirty="0" smtClean="0"/>
              <a:t>图表。</a:t>
            </a:r>
            <a:endParaRPr lang="zh-CN" altLang="zh-CN" dirty="0"/>
          </a:p>
        </p:txBody>
      </p:sp>
      <p:pic>
        <p:nvPicPr>
          <p:cNvPr id="12" name="Picture 20" descr="操作演示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96" y="1700808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528432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714375" y="1209675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676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1" name="标题 7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20087" cy="785813"/>
          </a:xfrm>
        </p:spPr>
        <p:txBody>
          <a:bodyPr anchor="t"/>
          <a:lstStyle/>
          <a:p>
            <a:pPr eaLnBrk="1" hangingPunct="1"/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三、项目实施</a:t>
            </a:r>
          </a:p>
        </p:txBody>
      </p:sp>
      <p:sp>
        <p:nvSpPr>
          <p:cNvPr id="30730" name="内容占位符 11"/>
          <p:cNvSpPr>
            <a:spLocks/>
          </p:cNvSpPr>
          <p:nvPr/>
        </p:nvSpPr>
        <p:spPr bwMode="auto">
          <a:xfrm>
            <a:off x="714375" y="1273036"/>
            <a:ext cx="8081963" cy="51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（四）动态显示班级</a:t>
            </a: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评比图表</a:t>
            </a:r>
            <a:endParaRPr lang="en-US" altLang="zh-CN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defRPr/>
            </a:pPr>
            <a:r>
              <a:rPr lang="en-US" altLang="zh-CN" sz="22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2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1</a:t>
            </a:r>
            <a:r>
              <a:rPr lang="en-US" altLang="zh-CN" sz="2200" b="1" dirty="0" smtClean="0">
                <a:latin typeface="+mn-ea"/>
                <a:ea typeface="+mn-ea"/>
              </a:rPr>
              <a:t>. </a:t>
            </a:r>
            <a:r>
              <a:rPr lang="zh-CN" altLang="en-US" sz="2200" b="1" dirty="0" smtClean="0">
                <a:latin typeface="+mn-ea"/>
                <a:ea typeface="+mn-ea"/>
              </a:rPr>
              <a:t>显示前三名</a:t>
            </a:r>
            <a:endParaRPr lang="en-US" altLang="zh-CN" sz="20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852" y="2175177"/>
            <a:ext cx="8040762" cy="4278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altLang="zh-CN" dirty="0" smtClean="0"/>
              <a:t>       </a:t>
            </a:r>
            <a:r>
              <a:rPr lang="zh-CN" altLang="zh-CN" dirty="0" smtClean="0"/>
              <a:t>为了</a:t>
            </a:r>
            <a:r>
              <a:rPr lang="zh-CN" altLang="zh-CN" dirty="0"/>
              <a:t>不覆盖“班级评比表”工作表的内容，我们需要首先复制一张副表，然后完成“显示前三名”动态图表制作。</a:t>
            </a:r>
            <a:endParaRPr lang="zh-CN" altLang="zh-CN" b="1" dirty="0"/>
          </a:p>
          <a:p>
            <a:pPr>
              <a:lnSpc>
                <a:spcPts val="2900"/>
              </a:lnSpc>
            </a:pPr>
            <a:r>
              <a:rPr lang="en-US" altLang="zh-CN" b="1" dirty="0" smtClean="0"/>
              <a:t>       </a:t>
            </a:r>
            <a:r>
              <a:rPr lang="zh-CN" altLang="zh-CN" b="1" dirty="0" smtClean="0"/>
              <a:t>操作</a:t>
            </a:r>
            <a:r>
              <a:rPr lang="zh-CN" altLang="zh-CN" b="1" dirty="0"/>
              <a:t>方法：</a:t>
            </a:r>
          </a:p>
          <a:p>
            <a:pPr>
              <a:lnSpc>
                <a:spcPts val="2900"/>
              </a:lnSpc>
            </a:pPr>
            <a:r>
              <a:rPr lang="en-US" altLang="zh-CN" dirty="0" smtClean="0"/>
              <a:t>     </a:t>
            </a:r>
            <a:r>
              <a:rPr lang="zh-CN" altLang="zh-CN" dirty="0" smtClean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）选中“班级评比表”工作表，然后按住</a:t>
            </a:r>
            <a:r>
              <a:rPr lang="en-US" altLang="zh-CN" dirty="0"/>
              <a:t>Ctrl</a:t>
            </a:r>
            <a:r>
              <a:rPr lang="zh-CN" altLang="zh-CN" dirty="0"/>
              <a:t>键，用鼠标拖出一个副表，则生成了一个默认名称为“班级评比表</a:t>
            </a:r>
            <a:r>
              <a:rPr lang="en-US" altLang="zh-CN" dirty="0"/>
              <a:t>(2)</a:t>
            </a:r>
            <a:r>
              <a:rPr lang="zh-CN" altLang="zh-CN" dirty="0"/>
              <a:t>”的工作表，再将该名称重命名为“班级评比前三名图表”</a:t>
            </a:r>
            <a:r>
              <a:rPr lang="zh-CN" altLang="zh-CN" dirty="0" smtClean="0"/>
              <a:t>。</a:t>
            </a:r>
            <a:r>
              <a:rPr lang="zh-CN" altLang="zh-CN" b="1" dirty="0"/>
              <a:t/>
            </a:r>
            <a:br>
              <a:rPr lang="zh-CN" altLang="zh-CN" b="1" dirty="0"/>
            </a:br>
            <a:r>
              <a:rPr lang="en-US" altLang="zh-CN" b="1" dirty="0" smtClean="0"/>
              <a:t>     </a:t>
            </a:r>
            <a:r>
              <a:rPr lang="zh-CN" altLang="zh-CN" dirty="0" smtClean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）将鼠标定位到“班级评比表”工作表有数据的单元格中，选择“数据”选项卡，单击“排序和筛选”选项组中的“筛选”按钮</a:t>
            </a:r>
            <a:r>
              <a:rPr lang="en-US" altLang="zh-CN" dirty="0"/>
              <a:t> </a:t>
            </a:r>
            <a:r>
              <a:rPr lang="zh-CN" altLang="zh-CN" dirty="0"/>
              <a:t>，数据表将建立自动筛选器；然后在“总评”筛选器中选择“数字筛选”，选择“</a:t>
            </a:r>
            <a:r>
              <a:rPr lang="en-US" altLang="zh-CN" dirty="0"/>
              <a:t>10</a:t>
            </a:r>
            <a:r>
              <a:rPr lang="zh-CN" altLang="zh-CN" dirty="0"/>
              <a:t>个最大的值”</a:t>
            </a:r>
            <a:r>
              <a:rPr lang="zh-CN" altLang="zh-CN" dirty="0" smtClean="0"/>
              <a:t>，</a:t>
            </a:r>
            <a:r>
              <a:rPr lang="zh-CN" altLang="zh-CN" dirty="0"/>
              <a:t>如</a:t>
            </a:r>
            <a:r>
              <a:rPr lang="zh-CN" altLang="en-US" dirty="0"/>
              <a:t>下</a:t>
            </a:r>
            <a:r>
              <a:rPr lang="zh-CN" altLang="en-US" dirty="0" smtClean="0"/>
              <a:t>页的上左图所示，</a:t>
            </a:r>
            <a:r>
              <a:rPr lang="zh-CN" altLang="zh-CN" dirty="0" smtClean="0"/>
              <a:t>在</a:t>
            </a:r>
            <a:r>
              <a:rPr lang="zh-CN" altLang="zh-CN" dirty="0"/>
              <a:t>弹出</a:t>
            </a:r>
            <a:r>
              <a:rPr lang="zh-CN" altLang="zh-CN" dirty="0" smtClean="0"/>
              <a:t>的</a:t>
            </a:r>
            <a:r>
              <a:rPr lang="zh-CN" altLang="en-US" dirty="0" smtClean="0"/>
              <a:t>如下页上右</a:t>
            </a:r>
            <a:r>
              <a:rPr lang="zh-CN" altLang="zh-CN" dirty="0" smtClean="0"/>
              <a:t>图所</a:t>
            </a:r>
            <a:r>
              <a:rPr lang="zh-CN" altLang="zh-CN" dirty="0"/>
              <a:t>示的对话框中设置为“最大</a:t>
            </a:r>
            <a:r>
              <a:rPr lang="en-US" altLang="zh-CN" dirty="0"/>
              <a:t>3</a:t>
            </a:r>
            <a:r>
              <a:rPr lang="zh-CN" altLang="zh-CN" dirty="0"/>
              <a:t>项”，最后单击“确定”按钮。图表会自动更新得到</a:t>
            </a:r>
            <a:r>
              <a:rPr lang="zh-CN" altLang="zh-CN" dirty="0" smtClean="0"/>
              <a:t>如</a:t>
            </a:r>
            <a:r>
              <a:rPr lang="zh-CN" altLang="en-US" dirty="0" smtClean="0"/>
              <a:t>下页中下图</a:t>
            </a:r>
            <a:r>
              <a:rPr lang="zh-CN" altLang="zh-CN" dirty="0" smtClean="0"/>
              <a:t>所</a:t>
            </a:r>
            <a:r>
              <a:rPr lang="zh-CN" altLang="zh-CN" dirty="0"/>
              <a:t>示的效果。</a:t>
            </a:r>
            <a:endParaRPr lang="zh-CN" altLang="zh-CN" b="1" dirty="0"/>
          </a:p>
        </p:txBody>
      </p:sp>
      <p:pic>
        <p:nvPicPr>
          <p:cNvPr id="12" name="Picture 20" descr="操作演示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96" y="1700808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150189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714375" y="1209675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676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1" name="标题 7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20087" cy="785813"/>
          </a:xfrm>
        </p:spPr>
        <p:txBody>
          <a:bodyPr anchor="t"/>
          <a:lstStyle/>
          <a:p>
            <a:pPr eaLnBrk="1" hangingPunct="1"/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三、项目实施</a:t>
            </a:r>
          </a:p>
        </p:txBody>
      </p:sp>
      <p:sp>
        <p:nvSpPr>
          <p:cNvPr id="30730" name="内容占位符 11"/>
          <p:cNvSpPr>
            <a:spLocks/>
          </p:cNvSpPr>
          <p:nvPr/>
        </p:nvSpPr>
        <p:spPr bwMode="auto">
          <a:xfrm>
            <a:off x="714375" y="1273036"/>
            <a:ext cx="8081963" cy="51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（四）动态显示班级</a:t>
            </a: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评比图表</a:t>
            </a:r>
            <a:endParaRPr lang="en-US" altLang="zh-CN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defRPr/>
            </a:pPr>
            <a:r>
              <a:rPr lang="en-US" altLang="zh-CN" sz="22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2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1</a:t>
            </a:r>
            <a:r>
              <a:rPr lang="en-US" altLang="zh-CN" sz="2200" b="1" dirty="0" smtClean="0">
                <a:latin typeface="+mn-ea"/>
                <a:ea typeface="+mn-ea"/>
              </a:rPr>
              <a:t>. </a:t>
            </a:r>
            <a:r>
              <a:rPr lang="zh-CN" altLang="en-US" sz="2200" b="1" dirty="0" smtClean="0">
                <a:latin typeface="+mn-ea"/>
                <a:ea typeface="+mn-ea"/>
              </a:rPr>
              <a:t>显示前三名</a:t>
            </a:r>
            <a:endParaRPr lang="en-US" altLang="zh-CN" sz="20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2" name="图片 11" descr="前三名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696" y="2177097"/>
            <a:ext cx="3733048" cy="1632531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3" name="图片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811462"/>
            <a:ext cx="3168352" cy="102870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1" y="3863922"/>
            <a:ext cx="3419657" cy="253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93606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714375" y="1209675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676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1" name="标题 7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20087" cy="785813"/>
          </a:xfrm>
        </p:spPr>
        <p:txBody>
          <a:bodyPr anchor="t"/>
          <a:lstStyle/>
          <a:p>
            <a:pPr eaLnBrk="1" hangingPunct="1"/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三、项目实施</a:t>
            </a:r>
          </a:p>
        </p:txBody>
      </p:sp>
      <p:sp>
        <p:nvSpPr>
          <p:cNvPr id="30730" name="内容占位符 11"/>
          <p:cNvSpPr>
            <a:spLocks/>
          </p:cNvSpPr>
          <p:nvPr/>
        </p:nvSpPr>
        <p:spPr bwMode="auto">
          <a:xfrm>
            <a:off x="714375" y="1273036"/>
            <a:ext cx="8081963" cy="51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（四）动态显示班级</a:t>
            </a: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评比图表</a:t>
            </a:r>
            <a:endParaRPr lang="en-US" altLang="zh-CN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-342900" eaLnBrk="0" hangingPunct="0">
              <a:spcBef>
                <a:spcPts val="800"/>
              </a:spcBef>
              <a:buClr>
                <a:srgbClr val="009999"/>
              </a:buClr>
              <a:defRPr/>
            </a:pPr>
            <a:r>
              <a:rPr lang="en-US" altLang="zh-CN" sz="22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2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2</a:t>
            </a:r>
            <a:r>
              <a:rPr lang="en-US" altLang="zh-CN" sz="2200" b="1" dirty="0" smtClean="0">
                <a:latin typeface="+mn-ea"/>
                <a:ea typeface="+mn-ea"/>
              </a:rPr>
              <a:t>.</a:t>
            </a:r>
            <a:r>
              <a:rPr lang="zh-CN" altLang="zh-CN" sz="2200" b="1" dirty="0"/>
              <a:t>显示总分大于或等于</a:t>
            </a:r>
            <a:r>
              <a:rPr lang="en-US" altLang="zh-CN" sz="2200" b="1" dirty="0"/>
              <a:t>95</a:t>
            </a:r>
            <a:r>
              <a:rPr lang="zh-CN" altLang="zh-CN" sz="2200" b="1" dirty="0"/>
              <a:t>分的记录</a:t>
            </a:r>
            <a:endParaRPr lang="en-US" altLang="zh-CN" sz="22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852" y="2175177"/>
            <a:ext cx="7978486" cy="3388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/>
              <a:t>       </a:t>
            </a:r>
            <a:r>
              <a:rPr lang="zh-CN" altLang="zh-CN" dirty="0" smtClean="0"/>
              <a:t>同样</a:t>
            </a:r>
            <a:r>
              <a:rPr lang="zh-CN" altLang="zh-CN" dirty="0"/>
              <a:t>，为了不覆盖“班级评比表”工作表的内容，我们采取同上的方法，首先复制一张副表，并将该表命名为“班级总分高于</a:t>
            </a:r>
            <a:r>
              <a:rPr lang="en-US" altLang="zh-CN" dirty="0"/>
              <a:t>95</a:t>
            </a:r>
            <a:r>
              <a:rPr lang="zh-CN" altLang="zh-CN" dirty="0"/>
              <a:t>分图表”，完成其操作。</a:t>
            </a:r>
            <a:endParaRPr lang="zh-CN" altLang="zh-CN" b="1" dirty="0"/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/>
              <a:t>       </a:t>
            </a:r>
            <a:r>
              <a:rPr lang="zh-CN" altLang="zh-CN" b="1" dirty="0" smtClean="0"/>
              <a:t>操作</a:t>
            </a:r>
            <a:r>
              <a:rPr lang="zh-CN" altLang="zh-CN" b="1" dirty="0"/>
              <a:t>方法：</a:t>
            </a:r>
            <a:r>
              <a:rPr lang="zh-CN" altLang="zh-CN" dirty="0"/>
              <a:t>首先对数据表建立自动筛选器，然后在“总分”筛选器中选择“数字筛选”→“自定义筛选”，在弹出的</a:t>
            </a:r>
            <a:r>
              <a:rPr lang="zh-CN" altLang="zh-CN" dirty="0" smtClean="0"/>
              <a:t>如</a:t>
            </a:r>
            <a:r>
              <a:rPr lang="zh-CN" altLang="en-US" dirty="0" smtClean="0"/>
              <a:t>下页的上</a:t>
            </a:r>
            <a:r>
              <a:rPr lang="zh-CN" altLang="zh-CN" dirty="0" smtClean="0"/>
              <a:t>图所</a:t>
            </a:r>
            <a:r>
              <a:rPr lang="zh-CN" altLang="zh-CN" dirty="0"/>
              <a:t>示的对话框中设置为“大于或等于</a:t>
            </a:r>
            <a:r>
              <a:rPr lang="en-US" altLang="zh-CN" dirty="0"/>
              <a:t>95</a:t>
            </a:r>
            <a:r>
              <a:rPr lang="zh-CN" altLang="zh-CN" dirty="0"/>
              <a:t>”，最后单击“确定”按钮。图表会自动更新得到</a:t>
            </a:r>
            <a:r>
              <a:rPr lang="zh-CN" altLang="zh-CN" dirty="0" smtClean="0"/>
              <a:t>如</a:t>
            </a:r>
            <a:r>
              <a:rPr lang="zh-CN" altLang="en-US" dirty="0" smtClean="0"/>
              <a:t>下页的下</a:t>
            </a:r>
            <a:r>
              <a:rPr lang="zh-CN" altLang="zh-CN" dirty="0" smtClean="0"/>
              <a:t>图所</a:t>
            </a:r>
            <a:r>
              <a:rPr lang="zh-CN" altLang="zh-CN" dirty="0"/>
              <a:t>示的效果。</a:t>
            </a:r>
            <a:endParaRPr lang="zh-CN" altLang="zh-CN" b="1" dirty="0"/>
          </a:p>
        </p:txBody>
      </p:sp>
      <p:pic>
        <p:nvPicPr>
          <p:cNvPr id="12" name="Picture 20" descr="操作演示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833" y="5625637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944374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714375" y="1209675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676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1" name="标题 7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20087" cy="785813"/>
          </a:xfrm>
        </p:spPr>
        <p:txBody>
          <a:bodyPr anchor="t"/>
          <a:lstStyle/>
          <a:p>
            <a:pPr eaLnBrk="1" hangingPunct="1"/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三、项目实施</a:t>
            </a:r>
          </a:p>
        </p:txBody>
      </p:sp>
      <p:sp>
        <p:nvSpPr>
          <p:cNvPr id="30730" name="内容占位符 11"/>
          <p:cNvSpPr>
            <a:spLocks/>
          </p:cNvSpPr>
          <p:nvPr/>
        </p:nvSpPr>
        <p:spPr bwMode="auto">
          <a:xfrm>
            <a:off x="714375" y="1273036"/>
            <a:ext cx="8081963" cy="51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（四）动态显示班级</a:t>
            </a: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评比图表</a:t>
            </a:r>
            <a:endParaRPr lang="en-US" altLang="zh-CN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-342900" eaLnBrk="0" hangingPunct="0">
              <a:spcBef>
                <a:spcPts val="800"/>
              </a:spcBef>
              <a:buClr>
                <a:srgbClr val="009999"/>
              </a:buClr>
              <a:defRPr/>
            </a:pPr>
            <a:r>
              <a:rPr lang="en-US" altLang="zh-CN" sz="22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2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2</a:t>
            </a:r>
            <a:r>
              <a:rPr lang="en-US" altLang="zh-CN" sz="2200" b="1" dirty="0" smtClean="0">
                <a:latin typeface="+mn-ea"/>
                <a:ea typeface="+mn-ea"/>
              </a:rPr>
              <a:t>.</a:t>
            </a:r>
            <a:r>
              <a:rPr lang="zh-CN" altLang="zh-CN" sz="2200" b="1" dirty="0"/>
              <a:t>显示总分大于或等于</a:t>
            </a:r>
            <a:r>
              <a:rPr lang="en-US" altLang="zh-CN" sz="2200" b="1" dirty="0"/>
              <a:t>95</a:t>
            </a:r>
            <a:r>
              <a:rPr lang="zh-CN" altLang="zh-CN" sz="2200" b="1" dirty="0"/>
              <a:t>分的记录</a:t>
            </a:r>
            <a:endParaRPr lang="en-US" altLang="zh-CN" sz="22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2" name="图片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55748"/>
            <a:ext cx="5832177" cy="1372344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681862"/>
            <a:ext cx="4248472" cy="269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32998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714375" y="1209675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676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1" name="标题 7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20087" cy="785813"/>
          </a:xfrm>
        </p:spPr>
        <p:txBody>
          <a:bodyPr anchor="t"/>
          <a:lstStyle/>
          <a:p>
            <a:pPr eaLnBrk="1" hangingPunct="1"/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三、项目实施</a:t>
            </a:r>
          </a:p>
        </p:txBody>
      </p:sp>
      <p:sp>
        <p:nvSpPr>
          <p:cNvPr id="30730" name="内容占位符 11"/>
          <p:cNvSpPr>
            <a:spLocks/>
          </p:cNvSpPr>
          <p:nvPr/>
        </p:nvSpPr>
        <p:spPr bwMode="auto">
          <a:xfrm>
            <a:off x="714375" y="1273036"/>
            <a:ext cx="8081963" cy="51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（四）动态显示班级</a:t>
            </a: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评比图表</a:t>
            </a:r>
            <a:endParaRPr lang="en-US" altLang="zh-CN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spcBef>
                <a:spcPts val="800"/>
              </a:spcBef>
            </a:pPr>
            <a:r>
              <a:rPr lang="en-US" altLang="zh-CN" sz="22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 3</a:t>
            </a:r>
            <a:r>
              <a:rPr lang="en-US" altLang="zh-CN" sz="2200" b="1" dirty="0" smtClean="0">
                <a:latin typeface="+mn-ea"/>
                <a:ea typeface="+mn-ea"/>
              </a:rPr>
              <a:t>.</a:t>
            </a:r>
            <a:r>
              <a:rPr lang="zh-CN" altLang="zh-CN" sz="2200" b="1" dirty="0"/>
              <a:t>只显示</a:t>
            </a:r>
            <a:r>
              <a:rPr lang="en-US" altLang="zh-CN" sz="2200" b="1" dirty="0"/>
              <a:t>DH1101</a:t>
            </a:r>
            <a:r>
              <a:rPr lang="zh-CN" altLang="zh-CN" sz="2200" b="1" dirty="0"/>
              <a:t>班的记录</a:t>
            </a:r>
            <a:endParaRPr lang="zh-CN" altLang="zh-CN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817852" y="2175177"/>
            <a:ext cx="7978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dirty="0" smtClean="0"/>
              <a:t>        </a:t>
            </a:r>
            <a:r>
              <a:rPr lang="zh-CN" altLang="zh-CN" dirty="0" smtClean="0"/>
              <a:t>同样</a:t>
            </a:r>
            <a:r>
              <a:rPr lang="zh-CN" altLang="zh-CN" dirty="0"/>
              <a:t>，为了不覆盖“班级评比表”工作表的内容，我们采取同上的方法，首先复制一张副表，并将该表命名为“</a:t>
            </a:r>
            <a:r>
              <a:rPr lang="en-US" altLang="zh-CN" dirty="0"/>
              <a:t>DH1101</a:t>
            </a:r>
            <a:r>
              <a:rPr lang="zh-CN" altLang="zh-CN" dirty="0"/>
              <a:t>班评比图表”，完成其操作。</a:t>
            </a:r>
            <a:endParaRPr lang="zh-CN" altLang="zh-CN" b="1" dirty="0"/>
          </a:p>
          <a:p>
            <a:pPr>
              <a:lnSpc>
                <a:spcPts val="2800"/>
              </a:lnSpc>
            </a:pPr>
            <a:r>
              <a:rPr lang="en-US" altLang="zh-CN" b="1" dirty="0" smtClean="0"/>
              <a:t>       </a:t>
            </a:r>
            <a:r>
              <a:rPr lang="zh-CN" altLang="zh-CN" b="1" dirty="0" smtClean="0"/>
              <a:t>操作</a:t>
            </a:r>
            <a:r>
              <a:rPr lang="zh-CN" altLang="zh-CN" b="1" dirty="0"/>
              <a:t>方法：</a:t>
            </a:r>
            <a:r>
              <a:rPr lang="zh-CN" altLang="zh-CN" dirty="0"/>
              <a:t>首先对数据表建立自动筛选器，然后在“班级”筛选器中将“全选”前面的“√”去掉，然后在“</a:t>
            </a:r>
            <a:r>
              <a:rPr lang="en-US" altLang="zh-CN" dirty="0"/>
              <a:t>DH1101</a:t>
            </a:r>
            <a:r>
              <a:rPr lang="zh-CN" altLang="zh-CN" dirty="0"/>
              <a:t>班”前面的复选框中加上“√”，最后单击“确定”按钮，</a:t>
            </a:r>
            <a:r>
              <a:rPr lang="zh-CN" altLang="zh-CN" dirty="0" smtClean="0"/>
              <a:t>如</a:t>
            </a:r>
            <a:r>
              <a:rPr lang="zh-CN" altLang="en-US" dirty="0" smtClean="0"/>
              <a:t>下左</a:t>
            </a:r>
            <a:r>
              <a:rPr lang="zh-CN" altLang="zh-CN" dirty="0" smtClean="0"/>
              <a:t>图所</a:t>
            </a:r>
            <a:r>
              <a:rPr lang="zh-CN" altLang="zh-CN" dirty="0"/>
              <a:t>示。图表会自动更新得到</a:t>
            </a:r>
            <a:r>
              <a:rPr lang="zh-CN" altLang="zh-CN" dirty="0" smtClean="0"/>
              <a:t>如</a:t>
            </a:r>
            <a:r>
              <a:rPr lang="zh-CN" altLang="en-US" dirty="0" smtClean="0"/>
              <a:t>下右</a:t>
            </a:r>
            <a:r>
              <a:rPr lang="zh-CN" altLang="zh-CN" dirty="0" smtClean="0"/>
              <a:t>图所</a:t>
            </a:r>
            <a:r>
              <a:rPr lang="zh-CN" altLang="zh-CN" dirty="0"/>
              <a:t>示的效果。</a:t>
            </a:r>
            <a:endParaRPr lang="zh-CN" altLang="zh-CN" b="1" dirty="0"/>
          </a:p>
        </p:txBody>
      </p:sp>
      <p:pic>
        <p:nvPicPr>
          <p:cNvPr id="12" name="图片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12" y="4147819"/>
            <a:ext cx="1944216" cy="2126193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4" name="Picture 20" descr="操作演示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96" y="1700808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147818"/>
            <a:ext cx="3888432" cy="21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50363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714375" y="1209675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676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1" name="标题 7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20087" cy="785813"/>
          </a:xfrm>
        </p:spPr>
        <p:txBody>
          <a:bodyPr anchor="t"/>
          <a:lstStyle/>
          <a:p>
            <a:pPr eaLnBrk="1" hangingPunct="1"/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四、项目拓展</a:t>
            </a:r>
          </a:p>
        </p:txBody>
      </p:sp>
      <p:sp>
        <p:nvSpPr>
          <p:cNvPr id="30730" name="内容占位符 11"/>
          <p:cNvSpPr>
            <a:spLocks/>
          </p:cNvSpPr>
          <p:nvPr/>
        </p:nvSpPr>
        <p:spPr bwMode="auto">
          <a:xfrm>
            <a:off x="714375" y="1273036"/>
            <a:ext cx="8081963" cy="51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（一）</a:t>
            </a:r>
            <a:r>
              <a:rPr lang="zh-CN" altLang="zh-CN" sz="2800" b="1" dirty="0"/>
              <a:t>两周总分结构变化对比图表的</a:t>
            </a:r>
            <a:r>
              <a:rPr lang="zh-CN" altLang="zh-CN" sz="2800" b="1" dirty="0" smtClean="0"/>
              <a:t>制作</a:t>
            </a:r>
            <a:endParaRPr lang="zh-CN" altLang="zh-CN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766113" y="1887242"/>
            <a:ext cx="7978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       </a:t>
            </a:r>
            <a:r>
              <a:rPr lang="zh-CN" altLang="zh-CN" dirty="0" smtClean="0"/>
              <a:t>根据如</a:t>
            </a:r>
            <a:r>
              <a:rPr lang="zh-CN" altLang="en-US" dirty="0" smtClean="0"/>
              <a:t>下左</a:t>
            </a:r>
            <a:r>
              <a:rPr lang="zh-CN" altLang="zh-CN" dirty="0" smtClean="0"/>
              <a:t>图所</a:t>
            </a:r>
            <a:r>
              <a:rPr lang="zh-CN" altLang="zh-CN" dirty="0"/>
              <a:t>示的两周总分对比数据表，建立总分结构变化对比圆环图表。</a:t>
            </a:r>
            <a:r>
              <a:rPr lang="zh-CN" altLang="zh-CN" dirty="0" smtClean="0"/>
              <a:t>如</a:t>
            </a:r>
            <a:r>
              <a:rPr lang="zh-CN" altLang="en-US" dirty="0" smtClean="0"/>
              <a:t>下右</a:t>
            </a:r>
            <a:r>
              <a:rPr lang="zh-CN" altLang="zh-CN" dirty="0" smtClean="0"/>
              <a:t>图所</a:t>
            </a:r>
            <a:r>
              <a:rPr lang="zh-CN" altLang="zh-CN" dirty="0"/>
              <a:t>示</a:t>
            </a:r>
            <a:r>
              <a:rPr lang="zh-CN" altLang="zh-CN" dirty="0" smtClean="0"/>
              <a:t>。</a:t>
            </a:r>
            <a:endParaRPr lang="zh-CN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58" y="3236565"/>
            <a:ext cx="2910086" cy="2352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708920"/>
            <a:ext cx="4104456" cy="34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45479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714375" y="1209675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676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1" name="标题 7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20087" cy="785813"/>
          </a:xfrm>
        </p:spPr>
        <p:txBody>
          <a:bodyPr anchor="t"/>
          <a:lstStyle/>
          <a:p>
            <a:pPr eaLnBrk="1" hangingPunct="1"/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四、项目拓展</a:t>
            </a:r>
          </a:p>
        </p:txBody>
      </p:sp>
      <p:sp>
        <p:nvSpPr>
          <p:cNvPr id="30730" name="内容占位符 11"/>
          <p:cNvSpPr>
            <a:spLocks/>
          </p:cNvSpPr>
          <p:nvPr/>
        </p:nvSpPr>
        <p:spPr bwMode="auto">
          <a:xfrm>
            <a:off x="714375" y="1273036"/>
            <a:ext cx="8081963" cy="51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（一）</a:t>
            </a:r>
            <a:r>
              <a:rPr lang="zh-CN" altLang="zh-CN" sz="2800" b="1" dirty="0"/>
              <a:t>两周总分结构变化对比图表的</a:t>
            </a:r>
            <a:r>
              <a:rPr lang="zh-CN" altLang="zh-CN" sz="2800" b="1" dirty="0" smtClean="0"/>
              <a:t>制作</a:t>
            </a:r>
            <a:endParaRPr lang="zh-CN" altLang="zh-CN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766113" y="1772816"/>
            <a:ext cx="79784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/>
              <a:t>具体操作步骤如下</a:t>
            </a:r>
            <a:r>
              <a:rPr lang="zh-CN" altLang="zh-CN" dirty="0" smtClean="0"/>
              <a:t>：</a:t>
            </a:r>
            <a:r>
              <a:rPr lang="en-US" altLang="zh-CN" dirty="0" smtClean="0"/>
              <a:t>     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     </a:t>
            </a:r>
            <a:r>
              <a:rPr lang="zh-CN" altLang="zh-CN" dirty="0" smtClean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）打开“素材光盘</a:t>
            </a:r>
            <a:r>
              <a:rPr lang="en-US" altLang="zh-CN" dirty="0"/>
              <a:t>:\</a:t>
            </a:r>
            <a:r>
              <a:rPr lang="zh-CN" altLang="zh-CN" dirty="0"/>
              <a:t>第</a:t>
            </a:r>
            <a:r>
              <a:rPr lang="en-US" altLang="zh-CN" dirty="0" smtClean="0"/>
              <a:t>17</a:t>
            </a:r>
            <a:r>
              <a:rPr lang="zh-CN" altLang="zh-CN" dirty="0" smtClean="0"/>
              <a:t>单元</a:t>
            </a:r>
            <a:r>
              <a:rPr lang="en-US" altLang="zh-CN" dirty="0"/>
              <a:t>\</a:t>
            </a:r>
            <a:r>
              <a:rPr lang="zh-CN" altLang="zh-CN" dirty="0"/>
              <a:t>教学素材</a:t>
            </a:r>
            <a:r>
              <a:rPr lang="en-US" altLang="zh-CN" dirty="0"/>
              <a:t>\</a:t>
            </a:r>
            <a:r>
              <a:rPr lang="zh-CN" altLang="zh-CN" dirty="0"/>
              <a:t>班级评比表</a:t>
            </a:r>
            <a:r>
              <a:rPr lang="en-US" altLang="zh-CN" dirty="0"/>
              <a:t>.</a:t>
            </a:r>
            <a:r>
              <a:rPr lang="en-US" altLang="zh-CN" dirty="0" err="1"/>
              <a:t>xlsx</a:t>
            </a:r>
            <a:r>
              <a:rPr lang="zh-CN" altLang="zh-CN" dirty="0"/>
              <a:t>”，单击进入“两周总分对比表”工作表。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      </a:t>
            </a:r>
            <a:r>
              <a:rPr lang="zh-CN" altLang="zh-CN" dirty="0" smtClean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）选中“</a:t>
            </a:r>
            <a:r>
              <a:rPr lang="en-US" altLang="zh-CN" dirty="0"/>
              <a:t>A2</a:t>
            </a:r>
            <a:r>
              <a:rPr lang="zh-CN" altLang="zh-CN" dirty="0"/>
              <a:t>：</a:t>
            </a:r>
            <a:r>
              <a:rPr lang="en-US" altLang="zh-CN" dirty="0"/>
              <a:t>C7”区域，单击“插入”选项卡，在“图表”选项组中选择“其它图表”命令，在图表类型列表中</a:t>
            </a:r>
            <a:r>
              <a:rPr lang="zh-CN" altLang="zh-CN" dirty="0"/>
              <a:t>单击选择“圆环图”标签下的“圆环图”按钮；则生成一个圆环型图表。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     </a:t>
            </a:r>
            <a:r>
              <a:rPr lang="zh-CN" altLang="zh-CN" dirty="0" smtClean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选中该图表，单击“图表工具”下的“布局”选项卡，在“标签”选项组中选择“数据标签”按钮，打开“数据标签”下拉菜单，选择“其它数据标签命令”，在弹出“数据标签格式”对话框中单击“标签”选项，在“标签”选项中勾选“标签包括：百分比”，设置完毕后单击“关闭”按钮即可。</a:t>
            </a:r>
          </a:p>
        </p:txBody>
      </p:sp>
      <p:pic>
        <p:nvPicPr>
          <p:cNvPr id="12" name="Picture 20" descr="操作演示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43" y="5949280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005820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714375" y="1209675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676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1" name="标题 7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20087" cy="785813"/>
          </a:xfrm>
        </p:spPr>
        <p:txBody>
          <a:bodyPr anchor="t"/>
          <a:lstStyle/>
          <a:p>
            <a:pPr eaLnBrk="1" hangingPunct="1"/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四、项目拓展</a:t>
            </a:r>
          </a:p>
        </p:txBody>
      </p:sp>
      <p:sp>
        <p:nvSpPr>
          <p:cNvPr id="30730" name="内容占位符 11"/>
          <p:cNvSpPr>
            <a:spLocks/>
          </p:cNvSpPr>
          <p:nvPr/>
        </p:nvSpPr>
        <p:spPr bwMode="auto">
          <a:xfrm>
            <a:off x="714375" y="1273036"/>
            <a:ext cx="8081963" cy="51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（二）</a:t>
            </a:r>
            <a:r>
              <a:rPr lang="zh-CN" altLang="zh-CN" sz="2800" b="1" dirty="0"/>
              <a:t>学生会支持与反对投票图表的制作</a:t>
            </a:r>
            <a:endParaRPr lang="zh-CN" altLang="zh-CN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766113" y="1887242"/>
            <a:ext cx="7978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</a:t>
            </a:r>
            <a:r>
              <a:rPr lang="zh-CN" altLang="zh-CN" dirty="0" smtClean="0"/>
              <a:t>根据</a:t>
            </a:r>
            <a:r>
              <a:rPr lang="zh-CN" altLang="zh-CN" dirty="0"/>
              <a:t>学生会发起的按月份统计的“支持与反对的投票结果”数据表，</a:t>
            </a:r>
            <a:r>
              <a:rPr lang="zh-CN" altLang="zh-CN" dirty="0" smtClean="0"/>
              <a:t>如</a:t>
            </a:r>
            <a:r>
              <a:rPr lang="zh-CN" altLang="en-US" dirty="0" smtClean="0"/>
              <a:t>下左</a:t>
            </a:r>
            <a:r>
              <a:rPr lang="zh-CN" altLang="zh-CN" dirty="0" smtClean="0"/>
              <a:t>图所</a:t>
            </a:r>
            <a:r>
              <a:rPr lang="zh-CN" altLang="zh-CN" dirty="0"/>
              <a:t>示，制作成</a:t>
            </a:r>
            <a:r>
              <a:rPr lang="zh-CN" altLang="zh-CN" dirty="0" smtClean="0"/>
              <a:t>如下</a:t>
            </a:r>
            <a:r>
              <a:rPr lang="zh-CN" altLang="en-US" dirty="0" smtClean="0"/>
              <a:t>右图</a:t>
            </a:r>
            <a:r>
              <a:rPr lang="zh-CN" altLang="zh-CN" dirty="0" smtClean="0"/>
              <a:t>所</a:t>
            </a:r>
            <a:r>
              <a:rPr lang="zh-CN" altLang="zh-CN" dirty="0"/>
              <a:t>示的图表（用笑脸来表示支持数量，使用哭脸来表示反对数量）</a:t>
            </a:r>
            <a:r>
              <a:rPr lang="zh-CN" altLang="zh-CN" dirty="0" smtClean="0"/>
              <a:t>。具体操作步骤如下：（这里介绍</a:t>
            </a:r>
            <a:r>
              <a:rPr lang="en-US" altLang="zh-CN" dirty="0" smtClean="0"/>
              <a:t>2</a:t>
            </a:r>
            <a:r>
              <a:rPr lang="zh-CN" altLang="zh-CN" dirty="0" smtClean="0"/>
              <a:t>种常用方法）</a:t>
            </a:r>
            <a:endParaRPr lang="zh-CN" altLang="zh-CN" dirty="0"/>
          </a:p>
        </p:txBody>
      </p:sp>
      <p:pic>
        <p:nvPicPr>
          <p:cNvPr id="18" name="图片 1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88" y="2939692"/>
            <a:ext cx="4290714" cy="328272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30091"/>
            <a:ext cx="2602434" cy="243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52176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714375" y="1209675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676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1" name="标题 7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20087" cy="785813"/>
          </a:xfrm>
        </p:spPr>
        <p:txBody>
          <a:bodyPr anchor="t"/>
          <a:lstStyle/>
          <a:p>
            <a:pPr eaLnBrk="1" hangingPunct="1"/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四、项目拓展</a:t>
            </a:r>
          </a:p>
        </p:txBody>
      </p:sp>
      <p:sp>
        <p:nvSpPr>
          <p:cNvPr id="30730" name="内容占位符 11"/>
          <p:cNvSpPr>
            <a:spLocks/>
          </p:cNvSpPr>
          <p:nvPr/>
        </p:nvSpPr>
        <p:spPr bwMode="auto">
          <a:xfrm>
            <a:off x="714375" y="1273036"/>
            <a:ext cx="8081963" cy="51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（二）</a:t>
            </a:r>
            <a:r>
              <a:rPr lang="zh-CN" altLang="zh-CN" sz="2800" b="1" dirty="0"/>
              <a:t>学生会支持与反对投票图表的制作</a:t>
            </a:r>
            <a:endParaRPr lang="zh-CN" altLang="zh-CN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766113" y="1887242"/>
            <a:ext cx="797848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zh-CN" dirty="0" smtClean="0"/>
              <a:t>第</a:t>
            </a:r>
            <a:r>
              <a:rPr lang="en-US" altLang="zh-CN" dirty="0"/>
              <a:t>1</a:t>
            </a:r>
            <a:r>
              <a:rPr lang="zh-CN" altLang="zh-CN" dirty="0"/>
              <a:t>种方法的操作步骤为：</a:t>
            </a:r>
          </a:p>
          <a:p>
            <a:pPr>
              <a:lnSpc>
                <a:spcPts val="3000"/>
              </a:lnSpc>
            </a:pPr>
            <a:r>
              <a:rPr lang="en-US" altLang="zh-CN" dirty="0" smtClean="0"/>
              <a:t>      </a:t>
            </a:r>
            <a:r>
              <a:rPr lang="zh-CN" altLang="zh-CN" dirty="0" smtClean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）选中“</a:t>
            </a:r>
            <a:r>
              <a:rPr lang="en-US" altLang="zh-CN" dirty="0"/>
              <a:t>A2</a:t>
            </a:r>
            <a:r>
              <a:rPr lang="zh-CN" altLang="zh-CN" dirty="0"/>
              <a:t>：</a:t>
            </a:r>
            <a:r>
              <a:rPr lang="en-US" altLang="zh-CN" dirty="0"/>
              <a:t>C7”单元格，单击“插入”选项卡，在“图表”选项组中</a:t>
            </a:r>
            <a:r>
              <a:rPr lang="zh-CN" altLang="zh-CN" dirty="0"/>
              <a:t>单击“柱形图”按钮，在图表类型的下拉列表中选择“簇状柱形图”；</a:t>
            </a:r>
          </a:p>
          <a:p>
            <a:pPr>
              <a:lnSpc>
                <a:spcPts val="3000"/>
              </a:lnSpc>
            </a:pPr>
            <a:r>
              <a:rPr lang="en-US" altLang="zh-CN" dirty="0" smtClean="0"/>
              <a:t>      </a:t>
            </a:r>
            <a:r>
              <a:rPr lang="zh-CN" altLang="zh-CN" dirty="0" smtClean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选中“支持”数据系列，右击鼠标，在弹出的快捷菜单中选择“设置数据系列格式”命令，打开“设置数据系列格式”对话框，单击“填充”选项，选择“图片或纹理填充”，单击“插入自：文件”按钮，选择图片（见“素材光盘</a:t>
            </a:r>
            <a:r>
              <a:rPr lang="en-US" altLang="zh-CN" dirty="0"/>
              <a:t>:\</a:t>
            </a:r>
            <a:r>
              <a:rPr lang="zh-CN" altLang="zh-CN" dirty="0"/>
              <a:t>第</a:t>
            </a:r>
            <a:r>
              <a:rPr lang="en-US" altLang="zh-CN" dirty="0" smtClean="0"/>
              <a:t>17</a:t>
            </a:r>
            <a:r>
              <a:rPr lang="zh-CN" altLang="zh-CN" dirty="0" smtClean="0"/>
              <a:t>单元</a:t>
            </a:r>
            <a:r>
              <a:rPr lang="en-US" altLang="zh-CN" dirty="0"/>
              <a:t>\</a:t>
            </a:r>
            <a:r>
              <a:rPr lang="zh-CN" altLang="zh-CN" dirty="0"/>
              <a:t>教学素材</a:t>
            </a:r>
            <a:r>
              <a:rPr lang="en-US" altLang="zh-CN" dirty="0"/>
              <a:t>\</a:t>
            </a:r>
            <a:r>
              <a:rPr lang="zh-CN" altLang="zh-CN" dirty="0"/>
              <a:t>笑脸</a:t>
            </a:r>
            <a:r>
              <a:rPr lang="en-US" altLang="zh-CN" dirty="0"/>
              <a:t>.jpg</a:t>
            </a:r>
            <a:r>
              <a:rPr lang="zh-CN" altLang="zh-CN" dirty="0"/>
              <a:t>”）插入，设置“层叠”样式，最后单击“关闭”按钮即可。</a:t>
            </a:r>
          </a:p>
          <a:p>
            <a:pPr>
              <a:lnSpc>
                <a:spcPts val="3000"/>
              </a:lnSpc>
            </a:pPr>
            <a:r>
              <a:rPr lang="en-US" altLang="zh-CN" dirty="0" smtClean="0"/>
              <a:t>       </a:t>
            </a:r>
            <a:r>
              <a:rPr lang="zh-CN" altLang="zh-CN" dirty="0" smtClean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）选中“反对”数据系列，操作步骤同上，选择图片（见素材光盘</a:t>
            </a:r>
            <a:r>
              <a:rPr lang="en-US" altLang="zh-CN" dirty="0"/>
              <a:t>:\</a:t>
            </a:r>
            <a:r>
              <a:rPr lang="zh-CN" altLang="zh-CN" dirty="0"/>
              <a:t>第</a:t>
            </a:r>
            <a:r>
              <a:rPr lang="en-US" altLang="zh-CN" dirty="0" smtClean="0"/>
              <a:t>17</a:t>
            </a:r>
            <a:r>
              <a:rPr lang="zh-CN" altLang="zh-CN" dirty="0" smtClean="0"/>
              <a:t>单元</a:t>
            </a:r>
            <a:r>
              <a:rPr lang="en-US" altLang="zh-CN" dirty="0"/>
              <a:t>\</a:t>
            </a:r>
            <a:r>
              <a:rPr lang="zh-CN" altLang="zh-CN" dirty="0"/>
              <a:t>教学素材</a:t>
            </a:r>
            <a:r>
              <a:rPr lang="en-US" altLang="zh-CN" dirty="0"/>
              <a:t>\</a:t>
            </a:r>
            <a:r>
              <a:rPr lang="zh-CN" altLang="zh-CN" dirty="0"/>
              <a:t>哭脸</a:t>
            </a:r>
            <a:r>
              <a:rPr lang="en-US" altLang="zh-CN" dirty="0"/>
              <a:t>.jpg</a:t>
            </a:r>
            <a:r>
              <a:rPr lang="zh-CN" altLang="zh-CN" dirty="0"/>
              <a:t>），设置“层叠”样式，最后单击“关闭”按钮，插入“哭脸”图片即可完成图表制作。</a:t>
            </a:r>
          </a:p>
        </p:txBody>
      </p:sp>
      <p:pic>
        <p:nvPicPr>
          <p:cNvPr id="12" name="Picture 20" descr="操作演示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877272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830746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679450" y="1250950"/>
            <a:ext cx="8091488" cy="500062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/>
          </a:p>
        </p:txBody>
      </p:sp>
      <p:sp>
        <p:nvSpPr>
          <p:cNvPr id="25604" name="内容占位符 11"/>
          <p:cNvSpPr>
            <a:spLocks noGrp="1"/>
          </p:cNvSpPr>
          <p:nvPr>
            <p:ph sz="quarter" idx="4294967295"/>
          </p:nvPr>
        </p:nvSpPr>
        <p:spPr>
          <a:xfrm>
            <a:off x="714375" y="1389509"/>
            <a:ext cx="7314009" cy="52732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2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zh-CN" sz="22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◆</a:t>
            </a:r>
            <a:r>
              <a:rPr lang="zh-CN" altLang="en-US" sz="2200" b="1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</a:rPr>
              <a:t>班级评比图表效果展示：</a:t>
            </a:r>
            <a:endParaRPr lang="zh-CN" altLang="zh-CN" sz="2200" b="1" dirty="0" smtClean="0">
              <a:solidFill>
                <a:schemeClr val="tx2"/>
              </a:solidFill>
              <a:latin typeface="华文中宋" pitchFamily="2" charset="-122"/>
              <a:ea typeface="华文中宋" pitchFamily="2" charset="-122"/>
            </a:endParaRPr>
          </a:p>
          <a:p>
            <a:pPr eaLnBrk="1" hangingPunct="1">
              <a:buFontTx/>
              <a:buNone/>
            </a:pPr>
            <a:endParaRPr lang="zh-CN" altLang="en-US" sz="2000" dirty="0" smtClean="0"/>
          </a:p>
        </p:txBody>
      </p:sp>
      <p:sp>
        <p:nvSpPr>
          <p:cNvPr id="25605" name="矩形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2386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25606" name="矩形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45148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25607" name="矩形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47815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25608" name="矩形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2900" y="50673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25609" name="矩形 11"/>
          <p:cNvSpPr>
            <a:spLocks noChangeArrowheads="1"/>
          </p:cNvSpPr>
          <p:nvPr/>
        </p:nvSpPr>
        <p:spPr bwMode="auto">
          <a:xfrm>
            <a:off x="342900" y="5343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25610" name="矩形 12"/>
          <p:cNvSpPr>
            <a:spLocks noChangeArrowheads="1"/>
          </p:cNvSpPr>
          <p:nvPr/>
        </p:nvSpPr>
        <p:spPr bwMode="auto">
          <a:xfrm>
            <a:off x="342900" y="56102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25611" name="标题 7"/>
          <p:cNvSpPr>
            <a:spLocks noGrp="1"/>
          </p:cNvSpPr>
          <p:nvPr>
            <p:ph type="title"/>
          </p:nvPr>
        </p:nvSpPr>
        <p:spPr>
          <a:xfrm>
            <a:off x="-36513" y="404813"/>
            <a:ext cx="9170988" cy="785812"/>
          </a:xfrm>
        </p:spPr>
        <p:txBody>
          <a:bodyPr anchor="t"/>
          <a:lstStyle/>
          <a:p>
            <a:pPr eaLnBrk="1" hangingPunct="1"/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   二、项目分析</a:t>
            </a:r>
          </a:p>
        </p:txBody>
      </p:sp>
      <p:sp>
        <p:nvSpPr>
          <p:cNvPr id="25612" name="TextBox 2"/>
          <p:cNvSpPr txBox="1">
            <a:spLocks noChangeArrowheads="1"/>
          </p:cNvSpPr>
          <p:nvPr/>
        </p:nvSpPr>
        <p:spPr bwMode="auto">
          <a:xfrm>
            <a:off x="5868144" y="1978962"/>
            <a:ext cx="283078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 smtClean="0"/>
              <a:t>       </a:t>
            </a:r>
            <a:r>
              <a:rPr lang="zh-CN" altLang="zh-CN" sz="1800" dirty="0" smtClean="0"/>
              <a:t>从图中</a:t>
            </a:r>
            <a:r>
              <a:rPr lang="zh-CN" altLang="zh-CN" sz="1800" dirty="0"/>
              <a:t>，我们不仅可以了解各班四项单项成绩得分及总评得分情况，而且发现，一个图表中运用了两种图表类型：四项单项成绩采用的是“柱形图”图表类型，它用一根根的柱子表示数据大小关系；而总评成绩采用的是“折线图”图表类型，它用一个个的点连接起来的曲线表示数据趋势关系。那如何完成这样复杂的图表制作呢？</a:t>
            </a:r>
            <a:endParaRPr lang="zh-CN" altLang="en-US" sz="1800" dirty="0"/>
          </a:p>
        </p:txBody>
      </p:sp>
      <p:pic>
        <p:nvPicPr>
          <p:cNvPr id="15" name="图片 1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5"/>
            <a:ext cx="4806330" cy="4248472"/>
          </a:xfrm>
          <a:prstGeom prst="rect">
            <a:avLst/>
          </a:prstGeom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714375" y="1209675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676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1" name="标题 7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20087" cy="785813"/>
          </a:xfrm>
        </p:spPr>
        <p:txBody>
          <a:bodyPr anchor="t"/>
          <a:lstStyle/>
          <a:p>
            <a:pPr eaLnBrk="1" hangingPunct="1"/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四、项目拓展</a:t>
            </a:r>
          </a:p>
        </p:txBody>
      </p:sp>
      <p:sp>
        <p:nvSpPr>
          <p:cNvPr id="30730" name="内容占位符 11"/>
          <p:cNvSpPr>
            <a:spLocks/>
          </p:cNvSpPr>
          <p:nvPr/>
        </p:nvSpPr>
        <p:spPr bwMode="auto">
          <a:xfrm>
            <a:off x="714375" y="1273036"/>
            <a:ext cx="8081963" cy="51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（二）</a:t>
            </a:r>
            <a:r>
              <a:rPr lang="zh-CN" altLang="zh-CN" sz="2800" b="1" dirty="0"/>
              <a:t>学生会支持与反对投票图表的制作</a:t>
            </a:r>
            <a:endParaRPr lang="zh-CN" altLang="zh-CN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766112" y="1887242"/>
            <a:ext cx="8030225" cy="438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zh-CN" dirty="0" smtClean="0">
                <a:latin typeface="+mn-ea"/>
                <a:ea typeface="+mn-ea"/>
              </a:rPr>
              <a:t>第</a:t>
            </a:r>
            <a:r>
              <a:rPr lang="en-US" altLang="zh-CN" dirty="0" smtClean="0">
                <a:latin typeface="+mn-ea"/>
                <a:ea typeface="+mn-ea"/>
              </a:rPr>
              <a:t>2</a:t>
            </a:r>
            <a:r>
              <a:rPr lang="zh-CN" altLang="zh-CN" dirty="0" smtClean="0">
                <a:latin typeface="+mn-ea"/>
                <a:ea typeface="+mn-ea"/>
              </a:rPr>
              <a:t>种方法的操作步骤为：</a:t>
            </a:r>
          </a:p>
          <a:p>
            <a:pPr>
              <a:lnSpc>
                <a:spcPts val="2600"/>
              </a:lnSpc>
            </a:pPr>
            <a:r>
              <a:rPr lang="en-US" altLang="zh-CN" sz="1600" dirty="0" smtClean="0"/>
              <a:t>      </a:t>
            </a:r>
            <a:r>
              <a:rPr lang="zh-CN" altLang="zh-CN" sz="1600" dirty="0" smtClean="0"/>
              <a:t>（</a:t>
            </a:r>
            <a:r>
              <a:rPr lang="en-US" altLang="zh-CN" sz="1600" dirty="0" smtClean="0"/>
              <a:t>1</a:t>
            </a:r>
            <a:r>
              <a:rPr lang="zh-CN" altLang="zh-CN" sz="1600" dirty="0" smtClean="0"/>
              <a:t>）选中“</a:t>
            </a:r>
            <a:r>
              <a:rPr lang="en-US" altLang="zh-CN" sz="1600" dirty="0" smtClean="0"/>
              <a:t>A2</a:t>
            </a:r>
            <a:r>
              <a:rPr lang="zh-CN" altLang="zh-CN" sz="1600" dirty="0" smtClean="0"/>
              <a:t>：</a:t>
            </a:r>
            <a:r>
              <a:rPr lang="en-US" altLang="zh-CN" sz="1600" dirty="0" smtClean="0"/>
              <a:t>C7”单元格，单击“插入”选项卡，在“图表”选项组中</a:t>
            </a:r>
            <a:r>
              <a:rPr lang="zh-CN" altLang="zh-CN" sz="1600" dirty="0" smtClean="0"/>
              <a:t>单击“柱形图”按钮，在图表类型的下拉列表中选择“簇状柱形图”；</a:t>
            </a:r>
          </a:p>
          <a:p>
            <a:pPr>
              <a:lnSpc>
                <a:spcPts val="2600"/>
              </a:lnSpc>
            </a:pPr>
            <a:r>
              <a:rPr lang="en-US" altLang="zh-CN" sz="1600" dirty="0" smtClean="0"/>
              <a:t>      </a:t>
            </a:r>
            <a:r>
              <a:rPr lang="zh-CN" altLang="zh-CN" sz="1600" dirty="0" smtClean="0"/>
              <a:t>（</a:t>
            </a:r>
            <a:r>
              <a:rPr lang="en-US" altLang="zh-CN" sz="1600" dirty="0"/>
              <a:t>2</a:t>
            </a:r>
            <a:r>
              <a:rPr lang="zh-CN" altLang="zh-CN" sz="1600" dirty="0"/>
              <a:t>）在当前的 “支持与反对投票结果数据表” 工作表中，单击“插入”→“图片”命令，打开“插入图片”对话框，选择“素材光盘</a:t>
            </a:r>
            <a:r>
              <a:rPr lang="en-US" altLang="zh-CN" sz="1600" dirty="0"/>
              <a:t>:\</a:t>
            </a:r>
            <a:r>
              <a:rPr lang="zh-CN" altLang="zh-CN" sz="1600" dirty="0"/>
              <a:t>第</a:t>
            </a:r>
            <a:r>
              <a:rPr lang="en-US" altLang="zh-CN" sz="1600" dirty="0" smtClean="0"/>
              <a:t>17</a:t>
            </a:r>
            <a:r>
              <a:rPr lang="zh-CN" altLang="zh-CN" sz="1600" dirty="0" smtClean="0"/>
              <a:t>单元</a:t>
            </a:r>
            <a:r>
              <a:rPr lang="en-US" altLang="zh-CN" sz="1600" dirty="0"/>
              <a:t>\</a:t>
            </a:r>
            <a:r>
              <a:rPr lang="zh-CN" altLang="zh-CN" sz="1600" dirty="0"/>
              <a:t>教学素材</a:t>
            </a:r>
            <a:r>
              <a:rPr lang="en-US" altLang="zh-CN" sz="1600" dirty="0"/>
              <a:t>\</a:t>
            </a:r>
            <a:r>
              <a:rPr lang="zh-CN" altLang="zh-CN" sz="1600" dirty="0"/>
              <a:t>笑脸</a:t>
            </a:r>
            <a:r>
              <a:rPr lang="en-US" altLang="zh-CN" sz="1600" dirty="0"/>
              <a:t>.jpg</a:t>
            </a:r>
            <a:r>
              <a:rPr lang="zh-CN" altLang="zh-CN" sz="1600" dirty="0"/>
              <a:t>”图片插入，然后选中该图片，</a:t>
            </a:r>
            <a:r>
              <a:rPr lang="en-US" altLang="zh-CN" sz="1600" dirty="0"/>
              <a:t>CTRL+C</a:t>
            </a:r>
            <a:r>
              <a:rPr lang="zh-CN" altLang="zh-CN" sz="1600" dirty="0"/>
              <a:t>复制，然后选中“支持”数据系列，</a:t>
            </a:r>
            <a:r>
              <a:rPr lang="en-US" altLang="zh-CN" sz="1600" dirty="0"/>
              <a:t>CTRL+V</a:t>
            </a:r>
            <a:r>
              <a:rPr lang="zh-CN" altLang="zh-CN" sz="1600" dirty="0"/>
              <a:t>粘贴，将以笑脸图片填充，然后右击鼠标，选择“设置数据系列格式”→“填充”→“图片或纹理填充”→“层叠”→“关闭”即可。</a:t>
            </a:r>
          </a:p>
          <a:p>
            <a:pPr>
              <a:lnSpc>
                <a:spcPts val="2600"/>
              </a:lnSpc>
            </a:pPr>
            <a:r>
              <a:rPr lang="en-US" altLang="zh-CN" sz="1600" dirty="0" smtClean="0"/>
              <a:t>      </a:t>
            </a:r>
            <a:r>
              <a:rPr lang="zh-CN" altLang="zh-CN" sz="1600" dirty="0" smtClean="0"/>
              <a:t>（</a:t>
            </a:r>
            <a:r>
              <a:rPr lang="en-US" altLang="zh-CN" sz="1600" dirty="0"/>
              <a:t>3</a:t>
            </a:r>
            <a:r>
              <a:rPr lang="zh-CN" altLang="zh-CN" sz="1600" dirty="0"/>
              <a:t>）在当前的 “支持与反对投票结果数据表” 工作表中，单击“插入”→“图片”命令，打开“插入图片”对话框，选择“素材光盘</a:t>
            </a:r>
            <a:r>
              <a:rPr lang="en-US" altLang="zh-CN" sz="1600" dirty="0"/>
              <a:t>:\</a:t>
            </a:r>
            <a:r>
              <a:rPr lang="zh-CN" altLang="zh-CN" sz="1600" dirty="0"/>
              <a:t>第</a:t>
            </a:r>
            <a:r>
              <a:rPr lang="en-US" altLang="zh-CN" sz="1600" dirty="0" smtClean="0"/>
              <a:t>17</a:t>
            </a:r>
            <a:r>
              <a:rPr lang="zh-CN" altLang="zh-CN" sz="1600" dirty="0" smtClean="0"/>
              <a:t>单元</a:t>
            </a:r>
            <a:r>
              <a:rPr lang="en-US" altLang="zh-CN" sz="1600" dirty="0"/>
              <a:t>\</a:t>
            </a:r>
            <a:r>
              <a:rPr lang="zh-CN" altLang="zh-CN" sz="1600" dirty="0"/>
              <a:t>教学素材</a:t>
            </a:r>
            <a:r>
              <a:rPr lang="en-US" altLang="zh-CN" sz="1600" dirty="0"/>
              <a:t>\</a:t>
            </a:r>
            <a:r>
              <a:rPr lang="zh-CN" altLang="zh-CN" sz="1600" dirty="0"/>
              <a:t>哭脸</a:t>
            </a:r>
            <a:r>
              <a:rPr lang="en-US" altLang="zh-CN" sz="1600" dirty="0"/>
              <a:t>.jpg</a:t>
            </a:r>
            <a:r>
              <a:rPr lang="zh-CN" altLang="zh-CN" sz="1600" dirty="0"/>
              <a:t>”图片插入，然后选中该图片，</a:t>
            </a:r>
            <a:r>
              <a:rPr lang="en-US" altLang="zh-CN" sz="1600" dirty="0"/>
              <a:t>CTRL+C</a:t>
            </a:r>
            <a:r>
              <a:rPr lang="zh-CN" altLang="zh-CN" sz="1600" dirty="0"/>
              <a:t>复制，然后选中“反对”数据系列，</a:t>
            </a:r>
            <a:r>
              <a:rPr lang="en-US" altLang="zh-CN" sz="1600" dirty="0"/>
              <a:t>CTRL+V</a:t>
            </a:r>
            <a:r>
              <a:rPr lang="zh-CN" altLang="zh-CN" sz="1600" dirty="0"/>
              <a:t>粘贴，将以哭脸图片填充，然后右击鼠标，选择“设置数据系列格式”→“填充”→“图片或纹理填充”→“层叠”→“关闭”即可完成图表制作。</a:t>
            </a:r>
          </a:p>
        </p:txBody>
      </p:sp>
      <p:pic>
        <p:nvPicPr>
          <p:cNvPr id="12" name="Picture 20" descr="操作演示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015374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497992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714375" y="1209675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676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1" name="标题 7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20087" cy="785813"/>
          </a:xfrm>
        </p:spPr>
        <p:txBody>
          <a:bodyPr anchor="t"/>
          <a:lstStyle/>
          <a:p>
            <a:pPr eaLnBrk="1" hangingPunct="1"/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五、项目小结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6112" y="1700808"/>
            <a:ext cx="80302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200" b="1" dirty="0" smtClean="0">
                <a:latin typeface="+mn-ea"/>
                <a:ea typeface="+mn-ea"/>
              </a:rPr>
              <a:t>    </a:t>
            </a:r>
            <a:r>
              <a:rPr lang="zh-CN" altLang="zh-CN" sz="2200" b="1" dirty="0" smtClean="0">
                <a:latin typeface="+mn-ea"/>
                <a:ea typeface="+mn-ea"/>
              </a:rPr>
              <a:t>通过</a:t>
            </a:r>
            <a:r>
              <a:rPr lang="zh-CN" altLang="zh-CN" sz="2200" b="1" dirty="0">
                <a:latin typeface="+mn-ea"/>
                <a:ea typeface="+mn-ea"/>
              </a:rPr>
              <a:t>实施“班级之间比一比”项目的制作，主要完成了以下操作任务：</a:t>
            </a:r>
            <a:r>
              <a:rPr lang="en-US" altLang="zh-CN" sz="2200" b="1" dirty="0">
                <a:latin typeface="+mn-ea"/>
                <a:ea typeface="+mn-ea"/>
              </a:rPr>
              <a:t>1</a:t>
            </a:r>
            <a:r>
              <a:rPr lang="zh-CN" altLang="zh-CN" sz="2200" b="1" dirty="0">
                <a:latin typeface="+mn-ea"/>
                <a:ea typeface="+mn-ea"/>
              </a:rPr>
              <a:t>、创建、修改并美化了班级评比图表，学习了柱形图和折线图的制作；</a:t>
            </a:r>
            <a:r>
              <a:rPr lang="en-US" altLang="zh-CN" sz="2200" b="1" dirty="0">
                <a:latin typeface="+mn-ea"/>
                <a:ea typeface="+mn-ea"/>
              </a:rPr>
              <a:t>2</a:t>
            </a:r>
            <a:r>
              <a:rPr lang="zh-CN" altLang="zh-CN" sz="2200" b="1" dirty="0">
                <a:latin typeface="+mn-ea"/>
                <a:ea typeface="+mn-ea"/>
              </a:rPr>
              <a:t>、实现了图表的动态效果显示；</a:t>
            </a:r>
            <a:r>
              <a:rPr lang="en-US" altLang="zh-CN" sz="2200" b="1" dirty="0">
                <a:latin typeface="+mn-ea"/>
                <a:ea typeface="+mn-ea"/>
              </a:rPr>
              <a:t>3</a:t>
            </a:r>
            <a:r>
              <a:rPr lang="zh-CN" altLang="zh-CN" sz="2200" b="1" dirty="0">
                <a:latin typeface="+mn-ea"/>
                <a:ea typeface="+mn-ea"/>
              </a:rPr>
              <a:t>、拓展学习了其他图表类型的制作方法，例如圆环图的制作技巧；以及用图片填充的形式实现图表的高级美化技巧。这对我们今后制作其他更美观、更复杂的图表类型打下了良好的基础。</a:t>
            </a:r>
          </a:p>
        </p:txBody>
      </p:sp>
    </p:spTree>
    <p:extLst>
      <p:ext uri="{BB962C8B-B14F-4D97-AF65-F5344CB8AC3E}">
        <p14:creationId xmlns:p14="http://schemas.microsoft.com/office/powerpoint/2010/main" val="3440196367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714375" y="1209675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676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1" name="标题 7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20087" cy="785813"/>
          </a:xfrm>
        </p:spPr>
        <p:txBody>
          <a:bodyPr anchor="t"/>
          <a:lstStyle/>
          <a:p>
            <a:pPr eaLnBrk="1" hangingPunct="1"/>
            <a:r>
              <a:rPr lang="zh-CN" altLang="en-US" sz="4400" dirty="0">
                <a:latin typeface="华文隶书" pitchFamily="2" charset="-122"/>
                <a:ea typeface="华文隶书" pitchFamily="2" charset="-122"/>
              </a:rPr>
              <a:t>六</a:t>
            </a:r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、创新作业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8368" y="1412776"/>
            <a:ext cx="76140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 smtClean="0"/>
              <a:t>        </a:t>
            </a:r>
            <a:r>
              <a:rPr lang="zh-CN" altLang="zh-CN" sz="2000" dirty="0" smtClean="0"/>
              <a:t>根据如</a:t>
            </a:r>
            <a:r>
              <a:rPr lang="zh-CN" altLang="en-US" sz="2000" dirty="0"/>
              <a:t>上</a:t>
            </a:r>
            <a:r>
              <a:rPr lang="zh-CN" altLang="en-US" sz="2000" dirty="0" smtClean="0"/>
              <a:t>图</a:t>
            </a:r>
            <a:r>
              <a:rPr lang="zh-CN" altLang="zh-CN" sz="2000" dirty="0" smtClean="0"/>
              <a:t>所</a:t>
            </a:r>
            <a:r>
              <a:rPr lang="zh-CN" altLang="zh-CN" sz="2000" dirty="0"/>
              <a:t>示的“中国历届奥运金牌总数”数据表，建立</a:t>
            </a:r>
            <a:r>
              <a:rPr lang="zh-CN" altLang="zh-CN" sz="2000" dirty="0" smtClean="0"/>
              <a:t>如</a:t>
            </a:r>
            <a:r>
              <a:rPr lang="zh-CN" altLang="en-US" sz="2000" dirty="0" smtClean="0"/>
              <a:t>下图</a:t>
            </a:r>
            <a:r>
              <a:rPr lang="zh-CN" altLang="zh-CN" sz="2000" dirty="0" smtClean="0"/>
              <a:t>所</a:t>
            </a:r>
            <a:r>
              <a:rPr lang="zh-CN" altLang="zh-CN" sz="2000" dirty="0"/>
              <a:t>示的“中国历届奥运金牌数比例”图表。</a:t>
            </a:r>
            <a:endParaRPr lang="zh-CN" altLang="en-US" sz="2000" dirty="0"/>
          </a:p>
        </p:txBody>
      </p:sp>
      <p:pic>
        <p:nvPicPr>
          <p:cNvPr id="12" name="图片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17749"/>
            <a:ext cx="5544616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 descr="QQ截图2012121020284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96" y="3107102"/>
            <a:ext cx="5086696" cy="3185666"/>
          </a:xfrm>
          <a:prstGeom prst="rect">
            <a:avLst/>
          </a:prstGeom>
          <a:noFill/>
          <a:ln w="12700" cmpd="sng">
            <a:solidFill>
              <a:srgbClr val="D8D8D8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 rot="5400000">
            <a:off x="6222674" y="3198950"/>
            <a:ext cx="3070071" cy="156197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smtClean="0"/>
              <a:t>       </a:t>
            </a:r>
            <a:r>
              <a:rPr lang="zh-CN" altLang="zh-CN" sz="1600" dirty="0" smtClean="0"/>
              <a:t>提示</a:t>
            </a:r>
            <a:r>
              <a:rPr lang="zh-CN" altLang="zh-CN" sz="1600" dirty="0"/>
              <a:t>：当反映比例情况变化时，一般选择使用“饼图”图表类型；如果要求图表更加立体化，则可以使用“三维饼图”图表类型。</a:t>
            </a:r>
            <a:endParaRPr lang="zh-CN" altLang="en-US" sz="1600" dirty="0"/>
          </a:p>
        </p:txBody>
      </p:sp>
      <p:pic>
        <p:nvPicPr>
          <p:cNvPr id="15" name="Picture 20" descr="操作演示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46" y="5586412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215672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225425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666750" y="1230313"/>
            <a:ext cx="8091488" cy="500062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7653" name="矩形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2386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7654" name="矩形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45148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7655" name="矩形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47815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7656" name="矩形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2900" y="50673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7657" name="矩形 11"/>
          <p:cNvSpPr>
            <a:spLocks noChangeArrowheads="1"/>
          </p:cNvSpPr>
          <p:nvPr/>
        </p:nvSpPr>
        <p:spPr bwMode="auto">
          <a:xfrm>
            <a:off x="342900" y="5343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7658" name="矩形 12"/>
          <p:cNvSpPr>
            <a:spLocks noChangeArrowheads="1"/>
          </p:cNvSpPr>
          <p:nvPr/>
        </p:nvSpPr>
        <p:spPr bwMode="auto">
          <a:xfrm>
            <a:off x="342900" y="56102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7659" name="标题 7"/>
          <p:cNvSpPr>
            <a:spLocks noGrp="1"/>
          </p:cNvSpPr>
          <p:nvPr>
            <p:ph type="title"/>
          </p:nvPr>
        </p:nvSpPr>
        <p:spPr>
          <a:xfrm>
            <a:off x="0" y="404813"/>
            <a:ext cx="9170988" cy="785812"/>
          </a:xfrm>
        </p:spPr>
        <p:txBody>
          <a:bodyPr anchor="t"/>
          <a:lstStyle/>
          <a:p>
            <a:pPr eaLnBrk="1" hangingPunct="1"/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二、项目分析</a:t>
            </a:r>
            <a:endParaRPr lang="zh-CN" altLang="en-US" sz="2400" dirty="0" smtClean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6759" y="1289777"/>
            <a:ext cx="804386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200" dirty="0" smtClean="0"/>
              <a:t>      </a:t>
            </a:r>
            <a:r>
              <a:rPr lang="zh-CN" altLang="zh-CN" sz="2200" dirty="0" smtClean="0">
                <a:latin typeface="黑体" panose="02010600030101010101" pitchFamily="2" charset="-122"/>
                <a:ea typeface="黑体" panose="02010600030101010101" pitchFamily="2" charset="-122"/>
              </a:rPr>
              <a:t>综合</a:t>
            </a:r>
            <a:r>
              <a:rPr lang="zh-CN" altLang="zh-CN" sz="2200" dirty="0">
                <a:latin typeface="黑体" panose="02010600030101010101" pitchFamily="2" charset="-122"/>
                <a:ea typeface="黑体" panose="02010600030101010101" pitchFamily="2" charset="-122"/>
              </a:rPr>
              <a:t>概括起来，本项目可分为以下四个任务实施：</a:t>
            </a:r>
          </a:p>
          <a:p>
            <a:r>
              <a:rPr lang="en-US" altLang="zh-CN" sz="1900" b="1" dirty="0" smtClean="0"/>
              <a:t>       </a:t>
            </a:r>
            <a:r>
              <a:rPr lang="zh-CN" altLang="zh-CN" sz="1900" b="1" dirty="0" smtClean="0"/>
              <a:t>任务</a:t>
            </a:r>
            <a:r>
              <a:rPr lang="en-US" altLang="zh-CN" sz="1900" b="1" dirty="0"/>
              <a:t>1</a:t>
            </a:r>
            <a:r>
              <a:rPr lang="zh-CN" altLang="zh-CN" sz="1900" b="1" dirty="0"/>
              <a:t>：创建班级评比图表</a:t>
            </a:r>
            <a:endParaRPr lang="zh-CN" altLang="zh-CN" sz="1900" dirty="0"/>
          </a:p>
          <a:p>
            <a:r>
              <a:rPr lang="en-US" altLang="zh-CN" sz="1900" dirty="0" smtClean="0"/>
              <a:t>       </a:t>
            </a:r>
            <a:r>
              <a:rPr lang="zh-CN" altLang="zh-CN" sz="1900" dirty="0" smtClean="0"/>
              <a:t>为了</a:t>
            </a:r>
            <a:r>
              <a:rPr lang="zh-CN" altLang="zh-CN" sz="1900" dirty="0"/>
              <a:t>形象直观地展示班级评比情况，图表法是种不错的选择方式，在这里我们将选用柱形图类型创建班级评比图表。</a:t>
            </a:r>
          </a:p>
          <a:p>
            <a:r>
              <a:rPr lang="en-US" altLang="zh-CN" sz="1900" b="1" dirty="0" smtClean="0"/>
              <a:t>       </a:t>
            </a:r>
            <a:r>
              <a:rPr lang="zh-CN" altLang="zh-CN" sz="1900" b="1" dirty="0" smtClean="0"/>
              <a:t>任务</a:t>
            </a:r>
            <a:r>
              <a:rPr lang="en-US" altLang="zh-CN" sz="1900" b="1" dirty="0"/>
              <a:t>2</a:t>
            </a:r>
            <a:r>
              <a:rPr lang="zh-CN" altLang="zh-CN" sz="1900" b="1" dirty="0"/>
              <a:t>：修改班级评比图表</a:t>
            </a:r>
            <a:endParaRPr lang="zh-CN" altLang="zh-CN" sz="1900" dirty="0"/>
          </a:p>
          <a:p>
            <a:r>
              <a:rPr lang="en-US" altLang="zh-CN" sz="1900" dirty="0" smtClean="0"/>
              <a:t>       </a:t>
            </a:r>
            <a:r>
              <a:rPr lang="zh-CN" altLang="zh-CN" sz="1900" dirty="0" smtClean="0"/>
              <a:t>为了</a:t>
            </a:r>
            <a:r>
              <a:rPr lang="zh-CN" altLang="zh-CN" sz="1900" dirty="0"/>
              <a:t>使总评成绩单独呈现趋势效果，我们将总评数据系列改用折线图类型表示，并设置其系列刻度，让数据一目了然。此外，当某项数据发生改变时，改变表格中的数据值，图表也会跟着自动更新。</a:t>
            </a:r>
          </a:p>
          <a:p>
            <a:r>
              <a:rPr lang="en-US" altLang="zh-CN" sz="1900" b="1" dirty="0" smtClean="0"/>
              <a:t>       </a:t>
            </a:r>
            <a:r>
              <a:rPr lang="zh-CN" altLang="zh-CN" sz="1900" b="1" dirty="0" smtClean="0"/>
              <a:t>任务</a:t>
            </a:r>
            <a:r>
              <a:rPr lang="en-US" altLang="zh-CN" sz="1900" b="1" dirty="0"/>
              <a:t>3</a:t>
            </a:r>
            <a:r>
              <a:rPr lang="zh-CN" altLang="zh-CN" sz="1900" b="1" dirty="0"/>
              <a:t>：美化班级评比图表</a:t>
            </a:r>
            <a:endParaRPr lang="zh-CN" altLang="zh-CN" sz="1900" dirty="0"/>
          </a:p>
          <a:p>
            <a:r>
              <a:rPr lang="en-US" altLang="zh-CN" sz="1900" dirty="0" smtClean="0"/>
              <a:t>       </a:t>
            </a:r>
            <a:r>
              <a:rPr lang="zh-CN" altLang="zh-CN" sz="1900" dirty="0" smtClean="0"/>
              <a:t>为了</a:t>
            </a:r>
            <a:r>
              <a:rPr lang="zh-CN" altLang="zh-CN" sz="1900" dirty="0"/>
              <a:t>使图表效果更加美观、突出，我们将适当调整图表：包括改变图表大小，修饰总评数据系列，修改标记样式，添加图表标题，为图表装饰醒目的边框等。</a:t>
            </a:r>
          </a:p>
          <a:p>
            <a:r>
              <a:rPr lang="en-US" altLang="zh-CN" sz="1900" b="1" dirty="0" smtClean="0"/>
              <a:t>       </a:t>
            </a:r>
            <a:r>
              <a:rPr lang="zh-CN" altLang="zh-CN" sz="1900" b="1" dirty="0" smtClean="0"/>
              <a:t>任务</a:t>
            </a:r>
            <a:r>
              <a:rPr lang="en-US" altLang="zh-CN" sz="1900" b="1" dirty="0"/>
              <a:t>4</a:t>
            </a:r>
            <a:r>
              <a:rPr lang="zh-CN" altLang="zh-CN" sz="1900" b="1" dirty="0"/>
              <a:t>：动态显示班级评比图表</a:t>
            </a:r>
            <a:endParaRPr lang="zh-CN" altLang="zh-CN" sz="1900" dirty="0"/>
          </a:p>
          <a:p>
            <a:r>
              <a:rPr lang="en-US" altLang="zh-CN" sz="1900" dirty="0" smtClean="0"/>
              <a:t>       </a:t>
            </a:r>
            <a:r>
              <a:rPr lang="zh-CN" altLang="zh-CN" sz="1900" dirty="0" smtClean="0"/>
              <a:t>为了</a:t>
            </a:r>
            <a:r>
              <a:rPr lang="zh-CN" altLang="zh-CN" sz="1900" dirty="0"/>
              <a:t>使班级评比图表动态地显示数据变化情况，我们可以将</a:t>
            </a:r>
            <a:r>
              <a:rPr lang="en-US" altLang="zh-CN" sz="1900" dirty="0"/>
              <a:t>Excel</a:t>
            </a:r>
            <a:r>
              <a:rPr lang="zh-CN" altLang="zh-CN" sz="1900" dirty="0"/>
              <a:t>表中数据进行各种需求筛选，从而改变图表显示效果，动态得到实际需求的图表内容</a:t>
            </a:r>
            <a:r>
              <a:rPr lang="zh-CN" altLang="zh-CN" sz="1900" dirty="0" smtClean="0"/>
              <a:t>。</a:t>
            </a:r>
            <a:endParaRPr lang="zh-CN" altLang="zh-CN" sz="1900" dirty="0"/>
          </a:p>
        </p:txBody>
      </p:sp>
    </p:spTree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714375" y="1209675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676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7" name="矩形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8" name="矩形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1" name="标题 7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20087" cy="785813"/>
          </a:xfrm>
        </p:spPr>
        <p:txBody>
          <a:bodyPr anchor="t"/>
          <a:lstStyle/>
          <a:p>
            <a:pPr eaLnBrk="1" hangingPunct="1"/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三、项目实施</a:t>
            </a:r>
          </a:p>
        </p:txBody>
      </p:sp>
      <p:sp>
        <p:nvSpPr>
          <p:cNvPr id="30730" name="内容占位符 11"/>
          <p:cNvSpPr>
            <a:spLocks/>
          </p:cNvSpPr>
          <p:nvPr/>
        </p:nvSpPr>
        <p:spPr bwMode="auto">
          <a:xfrm>
            <a:off x="861450" y="1273036"/>
            <a:ext cx="7877970" cy="51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（一）创建班级评比图表</a:t>
            </a:r>
            <a:endParaRPr lang="en-US" altLang="zh-CN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en-US" altLang="zh-CN" sz="2000" dirty="0" smtClean="0"/>
              <a:t>       Excel2010</a:t>
            </a:r>
            <a:r>
              <a:rPr lang="zh-CN" altLang="zh-CN" sz="2000" dirty="0"/>
              <a:t>中内置有</a:t>
            </a:r>
            <a:r>
              <a:rPr lang="en-US" altLang="zh-CN" sz="2000" dirty="0"/>
              <a:t>11</a:t>
            </a:r>
            <a:r>
              <a:rPr lang="zh-CN" altLang="zh-CN" sz="2000" dirty="0"/>
              <a:t>种标准的图表类型，每种类型中又包含了二维、三维在内的若干子类型。不同类型的图表适用于表示不同的数据关系。所以根据数据关系的不同，应匹配选择合适的图表类型。以下是几种常用的图表类型：</a:t>
            </a:r>
          </a:p>
          <a:p>
            <a:pPr>
              <a:lnSpc>
                <a:spcPts val="3200"/>
              </a:lnSpc>
            </a:pPr>
            <a:r>
              <a:rPr lang="en-US" altLang="zh-CN" sz="2000" dirty="0" smtClean="0"/>
              <a:t>       ►</a:t>
            </a:r>
            <a:r>
              <a:rPr lang="zh-CN" altLang="zh-CN" sz="2000" dirty="0"/>
              <a:t>柱形图：用于比较数据间的大小关系</a:t>
            </a:r>
          </a:p>
          <a:p>
            <a:pPr>
              <a:lnSpc>
                <a:spcPts val="3200"/>
              </a:lnSpc>
            </a:pPr>
            <a:r>
              <a:rPr lang="en-US" altLang="zh-CN" sz="2000" dirty="0" smtClean="0"/>
              <a:t>       ►</a:t>
            </a:r>
            <a:r>
              <a:rPr lang="zh-CN" altLang="zh-CN" sz="2000" dirty="0"/>
              <a:t>折线图：反映数据间的趋势关系</a:t>
            </a:r>
          </a:p>
          <a:p>
            <a:pPr>
              <a:lnSpc>
                <a:spcPts val="3200"/>
              </a:lnSpc>
            </a:pPr>
            <a:r>
              <a:rPr lang="en-US" altLang="zh-CN" sz="2000" dirty="0" smtClean="0"/>
              <a:t>       ►</a:t>
            </a:r>
            <a:r>
              <a:rPr lang="zh-CN" altLang="zh-CN" sz="2000" dirty="0"/>
              <a:t>饼图：反映数据间的成份比例变化关系</a:t>
            </a:r>
          </a:p>
          <a:p>
            <a:pPr>
              <a:lnSpc>
                <a:spcPts val="3200"/>
              </a:lnSpc>
            </a:pPr>
            <a:r>
              <a:rPr lang="en-US" altLang="zh-CN" sz="2000" dirty="0" smtClean="0"/>
              <a:t>       ►</a:t>
            </a:r>
            <a:r>
              <a:rPr lang="zh-CN" altLang="zh-CN" sz="2000" dirty="0"/>
              <a:t>面积图：强调幅度随时间的变化关系</a:t>
            </a:r>
          </a:p>
          <a:p>
            <a:pPr>
              <a:lnSpc>
                <a:spcPts val="3200"/>
              </a:lnSpc>
            </a:pPr>
            <a:r>
              <a:rPr lang="en-US" altLang="zh-CN" sz="2000" dirty="0" smtClean="0"/>
              <a:t>       ►</a:t>
            </a:r>
            <a:r>
              <a:rPr lang="zh-CN" altLang="zh-CN" sz="2000" dirty="0"/>
              <a:t>条形图：反映数据间的差别情况</a:t>
            </a:r>
          </a:p>
          <a:p>
            <a:pPr>
              <a:lnSpc>
                <a:spcPts val="3200"/>
              </a:lnSpc>
            </a:pPr>
            <a:r>
              <a:rPr lang="en-US" altLang="zh-CN" sz="2000" dirty="0" smtClean="0"/>
              <a:t>       </a:t>
            </a:r>
            <a:r>
              <a:rPr lang="zh-CN" altLang="zh-CN" sz="2000" dirty="0" smtClean="0"/>
              <a:t>根据</a:t>
            </a:r>
            <a:r>
              <a:rPr lang="zh-CN" altLang="zh-CN" sz="2000" dirty="0"/>
              <a:t>上述图表类型的特点，我们确定选用柱形图类型创建班级评比图表</a:t>
            </a:r>
            <a:r>
              <a:rPr lang="zh-CN" altLang="zh-CN" sz="2000" dirty="0" smtClean="0"/>
              <a:t>。</a:t>
            </a:r>
            <a:endParaRPr lang="en-US" altLang="zh-CN" sz="20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en-US" altLang="zh-CN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	</a:t>
            </a:r>
          </a:p>
        </p:txBody>
      </p:sp>
    </p:spTree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714375" y="1209675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676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7" name="矩形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8" name="矩形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1" name="标题 7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20087" cy="785813"/>
          </a:xfrm>
        </p:spPr>
        <p:txBody>
          <a:bodyPr anchor="t"/>
          <a:lstStyle/>
          <a:p>
            <a:pPr eaLnBrk="1" hangingPunct="1"/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三、项目实施</a:t>
            </a:r>
          </a:p>
        </p:txBody>
      </p:sp>
      <p:sp>
        <p:nvSpPr>
          <p:cNvPr id="30730" name="内容占位符 11"/>
          <p:cNvSpPr>
            <a:spLocks/>
          </p:cNvSpPr>
          <p:nvPr/>
        </p:nvSpPr>
        <p:spPr bwMode="auto">
          <a:xfrm>
            <a:off x="714375" y="1273036"/>
            <a:ext cx="8081963" cy="51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（一）创建班级评比图表</a:t>
            </a:r>
            <a:endParaRPr lang="en-US" altLang="zh-CN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defRPr/>
            </a:pPr>
            <a:r>
              <a:rPr lang="en-US" altLang="zh-CN" sz="22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2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200" b="1" dirty="0" smtClean="0">
                <a:latin typeface="+mn-ea"/>
                <a:ea typeface="+mn-ea"/>
              </a:rPr>
              <a:t>1</a:t>
            </a:r>
            <a:r>
              <a:rPr lang="en-US" altLang="zh-CN" sz="2200" b="1" dirty="0">
                <a:latin typeface="+mn-ea"/>
                <a:ea typeface="+mn-ea"/>
              </a:rPr>
              <a:t>. </a:t>
            </a:r>
            <a:r>
              <a:rPr lang="zh-CN" altLang="zh-CN" sz="2200" b="1" dirty="0">
                <a:latin typeface="+mn-ea"/>
                <a:ea typeface="+mn-ea"/>
              </a:rPr>
              <a:t>创建班级评比</a:t>
            </a:r>
            <a:r>
              <a:rPr lang="zh-CN" altLang="zh-CN" sz="2200" b="1" dirty="0" smtClean="0">
                <a:latin typeface="+mn-ea"/>
                <a:ea typeface="+mn-ea"/>
              </a:rPr>
              <a:t>图表</a:t>
            </a:r>
            <a:endParaRPr lang="en-US" altLang="zh-CN" sz="2200" b="1" dirty="0" smtClean="0">
              <a:latin typeface="+mn-ea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defRPr/>
            </a:pPr>
            <a:r>
              <a:rPr lang="en-US" altLang="zh-CN" sz="2000" dirty="0" smtClean="0">
                <a:latin typeface="+mn-ea"/>
                <a:ea typeface="+mn-ea"/>
              </a:rPr>
              <a:t>  </a:t>
            </a:r>
            <a:endParaRPr lang="zh-CN" altLang="zh-CN" sz="2400" dirty="0">
              <a:latin typeface="+mn-ea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endParaRPr lang="en-US" altLang="zh-CN" sz="20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240744"/>
            <a:ext cx="446449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ts val="2300"/>
              </a:lnSpc>
              <a:spcBef>
                <a:spcPct val="20000"/>
              </a:spcBef>
              <a:buClr>
                <a:srgbClr val="009999"/>
              </a:buClr>
              <a:defRPr/>
            </a:pPr>
            <a:r>
              <a:rPr lang="en-US" altLang="zh-CN" dirty="0" smtClean="0">
                <a:latin typeface="+mn-ea"/>
              </a:rPr>
              <a:t>  </a:t>
            </a:r>
            <a:r>
              <a:rPr lang="zh-CN" altLang="zh-CN" dirty="0" smtClean="0">
                <a:latin typeface="+mn-ea"/>
              </a:rPr>
              <a:t>（</a:t>
            </a:r>
            <a:r>
              <a:rPr lang="en-US" altLang="zh-CN" dirty="0" smtClean="0">
                <a:latin typeface="+mn-ea"/>
              </a:rPr>
              <a:t>1</a:t>
            </a:r>
            <a:r>
              <a:rPr lang="zh-CN" altLang="zh-CN" dirty="0" smtClean="0">
                <a:latin typeface="+mn-ea"/>
              </a:rPr>
              <a:t>）打开素材光盘</a:t>
            </a:r>
            <a:r>
              <a:rPr lang="en-US" altLang="zh-CN" dirty="0" smtClean="0">
                <a:latin typeface="+mn-ea"/>
              </a:rPr>
              <a:t>:\</a:t>
            </a:r>
            <a:r>
              <a:rPr lang="zh-CN" altLang="zh-CN" dirty="0" smtClean="0">
                <a:latin typeface="+mn-ea"/>
              </a:rPr>
              <a:t>第</a:t>
            </a:r>
            <a:r>
              <a:rPr lang="en-US" altLang="zh-CN" dirty="0" smtClean="0">
                <a:latin typeface="+mn-ea"/>
              </a:rPr>
              <a:t>17</a:t>
            </a:r>
            <a:r>
              <a:rPr lang="zh-CN" altLang="zh-CN" dirty="0" smtClean="0">
                <a:latin typeface="+mn-ea"/>
              </a:rPr>
              <a:t>单元</a:t>
            </a:r>
            <a:r>
              <a:rPr lang="en-US" altLang="zh-CN" dirty="0" smtClean="0">
                <a:latin typeface="+mn-ea"/>
              </a:rPr>
              <a:t>\</a:t>
            </a:r>
            <a:r>
              <a:rPr lang="zh-CN" altLang="zh-CN" dirty="0" smtClean="0">
                <a:latin typeface="+mn-ea"/>
              </a:rPr>
              <a:t>教学</a:t>
            </a:r>
            <a:endParaRPr lang="en-US" altLang="zh-CN" dirty="0" smtClean="0">
              <a:latin typeface="+mn-ea"/>
            </a:endParaRPr>
          </a:p>
          <a:p>
            <a:pPr marL="342900" indent="-342900" eaLnBrk="0" hangingPunct="0">
              <a:lnSpc>
                <a:spcPts val="2300"/>
              </a:lnSpc>
              <a:spcBef>
                <a:spcPct val="20000"/>
              </a:spcBef>
              <a:buClr>
                <a:srgbClr val="009999"/>
              </a:buClr>
              <a:defRPr/>
            </a:pPr>
            <a:r>
              <a:rPr lang="zh-CN" altLang="zh-CN" dirty="0" smtClean="0">
                <a:latin typeface="+mn-ea"/>
              </a:rPr>
              <a:t>素材</a:t>
            </a:r>
            <a:r>
              <a:rPr lang="en-US" altLang="zh-CN" dirty="0" smtClean="0">
                <a:latin typeface="+mn-ea"/>
              </a:rPr>
              <a:t>\</a:t>
            </a:r>
            <a:r>
              <a:rPr lang="zh-CN" altLang="zh-CN" dirty="0" smtClean="0">
                <a:latin typeface="+mn-ea"/>
              </a:rPr>
              <a:t>班级评比表</a:t>
            </a:r>
            <a:r>
              <a:rPr lang="en-US" altLang="zh-CN" dirty="0" smtClean="0">
                <a:latin typeface="+mn-ea"/>
              </a:rPr>
              <a:t>.</a:t>
            </a:r>
            <a:r>
              <a:rPr lang="en-US" altLang="zh-CN" dirty="0" err="1" smtClean="0">
                <a:latin typeface="+mn-ea"/>
              </a:rPr>
              <a:t>xlsx</a:t>
            </a:r>
            <a:r>
              <a:rPr lang="zh-CN" altLang="zh-CN" dirty="0" smtClean="0">
                <a:latin typeface="+mn-ea"/>
              </a:rPr>
              <a:t>，选中“（</a:t>
            </a:r>
            <a:r>
              <a:rPr lang="en-US" altLang="zh-CN" dirty="0" smtClean="0">
                <a:latin typeface="+mn-ea"/>
              </a:rPr>
              <a:t>A2</a:t>
            </a:r>
            <a:r>
              <a:rPr lang="zh-CN" altLang="zh-CN" dirty="0" smtClean="0">
                <a:latin typeface="+mn-ea"/>
              </a:rPr>
              <a:t>：</a:t>
            </a:r>
            <a:endParaRPr lang="en-US" altLang="zh-CN" dirty="0" smtClean="0">
              <a:latin typeface="+mn-ea"/>
            </a:endParaRPr>
          </a:p>
          <a:p>
            <a:pPr marL="342900" indent="-342900" eaLnBrk="0" hangingPunct="0">
              <a:lnSpc>
                <a:spcPts val="2300"/>
              </a:lnSpc>
              <a:spcBef>
                <a:spcPct val="20000"/>
              </a:spcBef>
              <a:buClr>
                <a:srgbClr val="009999"/>
              </a:buClr>
              <a:defRPr/>
            </a:pPr>
            <a:r>
              <a:rPr lang="en-US" altLang="zh-CN" dirty="0" smtClean="0">
                <a:latin typeface="+mn-ea"/>
              </a:rPr>
              <a:t>A7</a:t>
            </a:r>
            <a:r>
              <a:rPr lang="zh-CN" altLang="zh-CN" dirty="0" smtClean="0">
                <a:latin typeface="+mn-ea"/>
              </a:rPr>
              <a:t>）、（</a:t>
            </a:r>
            <a:r>
              <a:rPr lang="en-US" altLang="zh-CN" dirty="0" smtClean="0">
                <a:latin typeface="+mn-ea"/>
              </a:rPr>
              <a:t>C2</a:t>
            </a:r>
            <a:r>
              <a:rPr lang="zh-CN" altLang="zh-CN" dirty="0" smtClean="0">
                <a:latin typeface="+mn-ea"/>
              </a:rPr>
              <a:t>：</a:t>
            </a:r>
            <a:r>
              <a:rPr lang="en-US" altLang="zh-CN" dirty="0" smtClean="0">
                <a:latin typeface="+mn-ea"/>
              </a:rPr>
              <a:t>C7</a:t>
            </a:r>
            <a:r>
              <a:rPr lang="zh-CN" altLang="zh-CN" dirty="0" smtClean="0">
                <a:latin typeface="+mn-ea"/>
              </a:rPr>
              <a:t>）、（</a:t>
            </a:r>
            <a:r>
              <a:rPr lang="en-US" altLang="zh-CN" dirty="0" smtClean="0">
                <a:latin typeface="+mn-ea"/>
              </a:rPr>
              <a:t>E2</a:t>
            </a:r>
            <a:r>
              <a:rPr lang="zh-CN" altLang="zh-CN" dirty="0" smtClean="0">
                <a:latin typeface="+mn-ea"/>
              </a:rPr>
              <a:t>：</a:t>
            </a:r>
            <a:r>
              <a:rPr lang="en-US" altLang="zh-CN" dirty="0" smtClean="0">
                <a:latin typeface="+mn-ea"/>
              </a:rPr>
              <a:t>E7</a:t>
            </a:r>
            <a:r>
              <a:rPr lang="zh-CN" altLang="zh-CN" dirty="0" smtClean="0">
                <a:latin typeface="+mn-ea"/>
              </a:rPr>
              <a:t>）、（</a:t>
            </a:r>
            <a:r>
              <a:rPr lang="en-US" altLang="zh-CN" dirty="0" smtClean="0">
                <a:latin typeface="+mn-ea"/>
              </a:rPr>
              <a:t>G2</a:t>
            </a:r>
          </a:p>
          <a:p>
            <a:pPr marL="342900" indent="-342900" eaLnBrk="0" hangingPunct="0">
              <a:lnSpc>
                <a:spcPts val="2300"/>
              </a:lnSpc>
              <a:spcBef>
                <a:spcPct val="20000"/>
              </a:spcBef>
              <a:buClr>
                <a:srgbClr val="009999"/>
              </a:buClr>
              <a:defRPr/>
            </a:pPr>
            <a:r>
              <a:rPr lang="zh-CN" altLang="zh-CN" dirty="0" smtClean="0">
                <a:latin typeface="+mn-ea"/>
              </a:rPr>
              <a:t>：</a:t>
            </a:r>
            <a:r>
              <a:rPr lang="en-US" altLang="zh-CN" dirty="0" smtClean="0">
                <a:latin typeface="+mn-ea"/>
              </a:rPr>
              <a:t>G7</a:t>
            </a:r>
            <a:r>
              <a:rPr lang="zh-CN" altLang="zh-CN" dirty="0" smtClean="0">
                <a:latin typeface="+mn-ea"/>
              </a:rPr>
              <a:t>）、（</a:t>
            </a:r>
            <a:r>
              <a:rPr lang="en-US" altLang="zh-CN" dirty="0" smtClean="0">
                <a:latin typeface="+mn-ea"/>
              </a:rPr>
              <a:t>I2</a:t>
            </a:r>
            <a:r>
              <a:rPr lang="zh-CN" altLang="zh-CN" dirty="0" smtClean="0">
                <a:latin typeface="+mn-ea"/>
              </a:rPr>
              <a:t>：</a:t>
            </a:r>
            <a:r>
              <a:rPr lang="en-US" altLang="zh-CN" dirty="0" smtClean="0">
                <a:latin typeface="+mn-ea"/>
              </a:rPr>
              <a:t>I7</a:t>
            </a:r>
            <a:r>
              <a:rPr lang="zh-CN" altLang="zh-CN" dirty="0" smtClean="0">
                <a:latin typeface="+mn-ea"/>
              </a:rPr>
              <a:t>）、（</a:t>
            </a:r>
            <a:r>
              <a:rPr lang="en-US" altLang="zh-CN" dirty="0" smtClean="0">
                <a:latin typeface="+mn-ea"/>
              </a:rPr>
              <a:t>J2</a:t>
            </a:r>
            <a:r>
              <a:rPr lang="zh-CN" altLang="zh-CN" dirty="0" smtClean="0">
                <a:latin typeface="+mn-ea"/>
              </a:rPr>
              <a:t>：</a:t>
            </a:r>
            <a:r>
              <a:rPr lang="en-US" altLang="zh-CN" dirty="0" smtClean="0">
                <a:latin typeface="+mn-ea"/>
              </a:rPr>
              <a:t>J7</a:t>
            </a:r>
            <a:r>
              <a:rPr lang="zh-CN" altLang="zh-CN" dirty="0" smtClean="0">
                <a:latin typeface="+mn-ea"/>
              </a:rPr>
              <a:t>）”区</a:t>
            </a:r>
            <a:endParaRPr lang="en-US" altLang="zh-CN" dirty="0" smtClean="0">
              <a:latin typeface="+mn-ea"/>
            </a:endParaRPr>
          </a:p>
          <a:p>
            <a:pPr marL="342900" indent="-342900" eaLnBrk="0" hangingPunct="0">
              <a:lnSpc>
                <a:spcPts val="2300"/>
              </a:lnSpc>
              <a:spcBef>
                <a:spcPct val="20000"/>
              </a:spcBef>
              <a:buClr>
                <a:srgbClr val="009999"/>
              </a:buClr>
              <a:defRPr/>
            </a:pPr>
            <a:r>
              <a:rPr lang="zh-CN" altLang="zh-CN" dirty="0" smtClean="0">
                <a:latin typeface="+mn-ea"/>
              </a:rPr>
              <a:t>域。</a:t>
            </a:r>
          </a:p>
          <a:p>
            <a:pPr marL="342900" indent="-342900" eaLnBrk="0" hangingPunct="0">
              <a:lnSpc>
                <a:spcPts val="2300"/>
              </a:lnSpc>
              <a:spcBef>
                <a:spcPct val="20000"/>
              </a:spcBef>
              <a:buClr>
                <a:srgbClr val="009999"/>
              </a:buClr>
              <a:defRPr/>
            </a:pPr>
            <a:r>
              <a:rPr lang="en-US" altLang="zh-CN" dirty="0" smtClean="0">
                <a:latin typeface="+mn-ea"/>
              </a:rPr>
              <a:t>  </a:t>
            </a:r>
            <a:r>
              <a:rPr lang="zh-CN" altLang="zh-CN" dirty="0" smtClean="0">
                <a:latin typeface="+mn-ea"/>
              </a:rPr>
              <a:t>（</a:t>
            </a:r>
            <a:r>
              <a:rPr lang="en-US" altLang="zh-CN" dirty="0" smtClean="0">
                <a:latin typeface="+mn-ea"/>
              </a:rPr>
              <a:t>2</a:t>
            </a:r>
            <a:r>
              <a:rPr lang="zh-CN" altLang="zh-CN" dirty="0" smtClean="0">
                <a:latin typeface="+mn-ea"/>
              </a:rPr>
              <a:t>）单击“插入”选项卡中“图表”</a:t>
            </a:r>
            <a:endParaRPr lang="en-US" altLang="zh-CN" dirty="0" smtClean="0">
              <a:latin typeface="+mn-ea"/>
            </a:endParaRPr>
          </a:p>
          <a:p>
            <a:pPr marL="342900" indent="-342900" eaLnBrk="0" hangingPunct="0">
              <a:lnSpc>
                <a:spcPts val="2300"/>
              </a:lnSpc>
              <a:spcBef>
                <a:spcPct val="20000"/>
              </a:spcBef>
              <a:buClr>
                <a:srgbClr val="009999"/>
              </a:buClr>
              <a:defRPr/>
            </a:pPr>
            <a:r>
              <a:rPr lang="zh-CN" altLang="zh-CN" dirty="0" smtClean="0">
                <a:latin typeface="+mn-ea"/>
              </a:rPr>
              <a:t>选项组中右下方的“创建图表”按钮，</a:t>
            </a:r>
            <a:endParaRPr lang="en-US" altLang="zh-CN" dirty="0" smtClean="0">
              <a:latin typeface="+mn-ea"/>
            </a:endParaRPr>
          </a:p>
          <a:p>
            <a:pPr marL="342900" indent="-342900" eaLnBrk="0" hangingPunct="0">
              <a:lnSpc>
                <a:spcPts val="2300"/>
              </a:lnSpc>
              <a:spcBef>
                <a:spcPct val="20000"/>
              </a:spcBef>
              <a:buClr>
                <a:srgbClr val="009999"/>
              </a:buClr>
              <a:defRPr/>
            </a:pPr>
            <a:r>
              <a:rPr lang="zh-CN" altLang="zh-CN" dirty="0" smtClean="0">
                <a:latin typeface="+mn-ea"/>
              </a:rPr>
              <a:t>弹出如</a:t>
            </a:r>
            <a:r>
              <a:rPr lang="zh-CN" altLang="en-US" dirty="0" smtClean="0">
                <a:latin typeface="+mn-ea"/>
              </a:rPr>
              <a:t>右上</a:t>
            </a:r>
            <a:r>
              <a:rPr lang="zh-CN" altLang="zh-CN" dirty="0" smtClean="0">
                <a:latin typeface="+mn-ea"/>
              </a:rPr>
              <a:t>图所示的“插入图表”对话</a:t>
            </a:r>
            <a:endParaRPr lang="en-US" altLang="zh-CN" dirty="0" smtClean="0">
              <a:latin typeface="+mn-ea"/>
            </a:endParaRPr>
          </a:p>
          <a:p>
            <a:pPr marL="342900" indent="-342900" eaLnBrk="0" hangingPunct="0">
              <a:lnSpc>
                <a:spcPts val="2300"/>
              </a:lnSpc>
              <a:spcBef>
                <a:spcPct val="20000"/>
              </a:spcBef>
              <a:buClr>
                <a:srgbClr val="009999"/>
              </a:buClr>
              <a:defRPr/>
            </a:pPr>
            <a:r>
              <a:rPr lang="zh-CN" altLang="zh-CN" dirty="0" smtClean="0">
                <a:latin typeface="+mn-ea"/>
              </a:rPr>
              <a:t>框，单击“柱形图”按钮，选择“簇状</a:t>
            </a:r>
            <a:endParaRPr lang="en-US" altLang="zh-CN" dirty="0" smtClean="0">
              <a:latin typeface="+mn-ea"/>
            </a:endParaRPr>
          </a:p>
          <a:p>
            <a:pPr marL="342900" indent="-342900" eaLnBrk="0" hangingPunct="0">
              <a:lnSpc>
                <a:spcPts val="2300"/>
              </a:lnSpc>
              <a:spcBef>
                <a:spcPct val="20000"/>
              </a:spcBef>
              <a:buClr>
                <a:srgbClr val="009999"/>
              </a:buClr>
              <a:defRPr/>
            </a:pPr>
            <a:r>
              <a:rPr lang="zh-CN" altLang="zh-CN" dirty="0" smtClean="0">
                <a:latin typeface="+mn-ea"/>
              </a:rPr>
              <a:t>柱形图”子类型，选择完毕后单击“确</a:t>
            </a:r>
            <a:endParaRPr lang="en-US" altLang="zh-CN" dirty="0" smtClean="0">
              <a:latin typeface="+mn-ea"/>
            </a:endParaRPr>
          </a:p>
          <a:p>
            <a:pPr marL="342900" indent="-342900" eaLnBrk="0" hangingPunct="0">
              <a:lnSpc>
                <a:spcPts val="2300"/>
              </a:lnSpc>
              <a:spcBef>
                <a:spcPct val="20000"/>
              </a:spcBef>
              <a:buClr>
                <a:srgbClr val="009999"/>
              </a:buClr>
              <a:defRPr/>
            </a:pPr>
            <a:r>
              <a:rPr lang="zh-CN" altLang="zh-CN" dirty="0" smtClean="0">
                <a:latin typeface="+mn-ea"/>
              </a:rPr>
              <a:t>定”按钮，即可生成</a:t>
            </a:r>
            <a:r>
              <a:rPr lang="zh-CN" altLang="en-US" dirty="0" smtClean="0">
                <a:latin typeface="+mn-ea"/>
              </a:rPr>
              <a:t>如右下图所示的“班级评比</a:t>
            </a:r>
            <a:r>
              <a:rPr lang="zh-CN" altLang="zh-CN" dirty="0" smtClean="0">
                <a:latin typeface="+mn-ea"/>
              </a:rPr>
              <a:t>图表</a:t>
            </a:r>
            <a:r>
              <a:rPr lang="zh-CN" altLang="en-US" dirty="0" smtClean="0">
                <a:latin typeface="+mn-ea"/>
              </a:rPr>
              <a:t>”</a:t>
            </a:r>
            <a:r>
              <a:rPr lang="zh-CN" altLang="zh-CN" dirty="0" smtClean="0">
                <a:latin typeface="+mn-ea"/>
              </a:rPr>
              <a:t>。</a:t>
            </a:r>
            <a:endParaRPr lang="zh-CN" altLang="zh-CN" dirty="0">
              <a:latin typeface="+mn-ea"/>
            </a:endParaRPr>
          </a:p>
        </p:txBody>
      </p:sp>
      <p:pic>
        <p:nvPicPr>
          <p:cNvPr id="13" name="图片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83" y="1841066"/>
            <a:ext cx="3158149" cy="223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551" y="4163566"/>
            <a:ext cx="3152881" cy="2217762"/>
          </a:xfrm>
          <a:prstGeom prst="rect">
            <a:avLst/>
          </a:prstGeom>
        </p:spPr>
      </p:pic>
      <p:pic>
        <p:nvPicPr>
          <p:cNvPr id="15" name="Picture 20" descr="操作演示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50541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101858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714375" y="1209675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676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7" name="矩形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8" name="矩形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1" name="标题 7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20087" cy="785813"/>
          </a:xfrm>
        </p:spPr>
        <p:txBody>
          <a:bodyPr anchor="t"/>
          <a:lstStyle/>
          <a:p>
            <a:pPr eaLnBrk="1" hangingPunct="1"/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三、项目实施</a:t>
            </a:r>
          </a:p>
        </p:txBody>
      </p:sp>
      <p:sp>
        <p:nvSpPr>
          <p:cNvPr id="30730" name="内容占位符 11"/>
          <p:cNvSpPr>
            <a:spLocks/>
          </p:cNvSpPr>
          <p:nvPr/>
        </p:nvSpPr>
        <p:spPr bwMode="auto">
          <a:xfrm>
            <a:off x="714375" y="1273036"/>
            <a:ext cx="8081963" cy="51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（一）创建班级评比图表</a:t>
            </a:r>
            <a:endParaRPr lang="en-US" altLang="zh-CN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defRPr/>
            </a:pPr>
            <a:r>
              <a:rPr lang="en-US" altLang="zh-CN" sz="22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2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200" b="1" dirty="0" smtClean="0">
                <a:latin typeface="+mn-ea"/>
                <a:ea typeface="+mn-ea"/>
              </a:rPr>
              <a:t>1</a:t>
            </a:r>
            <a:r>
              <a:rPr lang="en-US" altLang="zh-CN" sz="2200" b="1" dirty="0">
                <a:latin typeface="+mn-ea"/>
                <a:ea typeface="+mn-ea"/>
              </a:rPr>
              <a:t>. </a:t>
            </a:r>
            <a:r>
              <a:rPr lang="zh-CN" altLang="zh-CN" sz="2200" b="1" dirty="0">
                <a:latin typeface="+mn-ea"/>
                <a:ea typeface="+mn-ea"/>
              </a:rPr>
              <a:t>创建班级评比</a:t>
            </a:r>
            <a:r>
              <a:rPr lang="zh-CN" altLang="zh-CN" sz="2200" b="1" dirty="0" smtClean="0">
                <a:latin typeface="+mn-ea"/>
                <a:ea typeface="+mn-ea"/>
              </a:rPr>
              <a:t>图表</a:t>
            </a:r>
            <a:endParaRPr lang="en-US" altLang="zh-CN" sz="2200" b="1" dirty="0" smtClean="0">
              <a:latin typeface="+mn-ea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defRPr/>
            </a:pPr>
            <a:r>
              <a:rPr lang="en-US" altLang="zh-CN" sz="2000" dirty="0" smtClean="0">
                <a:latin typeface="+mn-ea"/>
                <a:ea typeface="+mn-ea"/>
              </a:rPr>
              <a:t>  </a:t>
            </a:r>
            <a:endParaRPr lang="zh-CN" altLang="zh-CN" sz="2400" dirty="0">
              <a:latin typeface="+mn-ea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endParaRPr lang="en-US" altLang="zh-CN" sz="20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2218993"/>
            <a:ext cx="7848872" cy="105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2600"/>
              </a:lnSpc>
              <a:spcBef>
                <a:spcPts val="600"/>
              </a:spcBef>
              <a:buClr>
                <a:srgbClr val="009999"/>
              </a:buClr>
              <a:defRPr/>
            </a:pPr>
            <a:r>
              <a:rPr lang="en-US" altLang="zh-CN" dirty="0" smtClean="0"/>
              <a:t>       </a:t>
            </a:r>
            <a:r>
              <a:rPr lang="zh-CN" altLang="zh-CN" dirty="0" smtClean="0"/>
              <a:t>但是，如果在创建图表</a:t>
            </a:r>
            <a:r>
              <a:rPr lang="zh-CN" altLang="en-US" dirty="0" smtClean="0"/>
              <a:t>的</a:t>
            </a:r>
            <a:r>
              <a:rPr lang="zh-CN" altLang="zh-CN" dirty="0" smtClean="0"/>
              <a:t>过程中，操作选取数据源步骤时，因漏选了“总评”列数据就生成了相应图表，如</a:t>
            </a:r>
            <a:r>
              <a:rPr lang="zh-CN" altLang="en-US" dirty="0" smtClean="0"/>
              <a:t>下左图</a:t>
            </a:r>
            <a:r>
              <a:rPr lang="zh-CN" altLang="zh-CN" dirty="0" smtClean="0"/>
              <a:t>所示。那如何在当前状况下，将“总评”列数据添加到数据源中</a:t>
            </a:r>
            <a:r>
              <a:rPr lang="en-US" altLang="zh-CN" dirty="0" smtClean="0"/>
              <a:t>,</a:t>
            </a:r>
            <a:r>
              <a:rPr lang="zh-CN" altLang="zh-CN" dirty="0" smtClean="0"/>
              <a:t>从而生成满足我们要求的图表呢？</a:t>
            </a:r>
            <a:endParaRPr lang="zh-CN" altLang="zh-CN" dirty="0">
              <a:latin typeface="+mn-ea"/>
            </a:endParaRPr>
          </a:p>
        </p:txBody>
      </p:sp>
      <p:pic>
        <p:nvPicPr>
          <p:cNvPr id="16" name="图片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615" y="3405405"/>
            <a:ext cx="5212705" cy="288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39831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714375" y="1209675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676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1" name="标题 7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20087" cy="785813"/>
          </a:xfrm>
        </p:spPr>
        <p:txBody>
          <a:bodyPr anchor="t"/>
          <a:lstStyle/>
          <a:p>
            <a:pPr eaLnBrk="1" hangingPunct="1"/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三、项目实施</a:t>
            </a:r>
          </a:p>
        </p:txBody>
      </p:sp>
      <p:sp>
        <p:nvSpPr>
          <p:cNvPr id="30730" name="内容占位符 11"/>
          <p:cNvSpPr>
            <a:spLocks/>
          </p:cNvSpPr>
          <p:nvPr/>
        </p:nvSpPr>
        <p:spPr bwMode="auto">
          <a:xfrm>
            <a:off x="714375" y="1273036"/>
            <a:ext cx="8081963" cy="51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（一）创建班级评比图表</a:t>
            </a:r>
            <a:endParaRPr lang="en-US" altLang="zh-CN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defRPr/>
            </a:pPr>
            <a:r>
              <a:rPr lang="en-US" altLang="zh-CN" sz="22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2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200" b="1" dirty="0" smtClean="0">
                <a:latin typeface="+mn-ea"/>
                <a:ea typeface="+mn-ea"/>
              </a:rPr>
              <a:t>1</a:t>
            </a:r>
            <a:r>
              <a:rPr lang="en-US" altLang="zh-CN" sz="2200" b="1" dirty="0">
                <a:latin typeface="+mn-ea"/>
                <a:ea typeface="+mn-ea"/>
              </a:rPr>
              <a:t>. </a:t>
            </a:r>
            <a:r>
              <a:rPr lang="zh-CN" altLang="zh-CN" sz="2200" b="1" dirty="0">
                <a:latin typeface="+mn-ea"/>
                <a:ea typeface="+mn-ea"/>
              </a:rPr>
              <a:t>创建班级评比</a:t>
            </a:r>
            <a:r>
              <a:rPr lang="zh-CN" altLang="zh-CN" sz="2200" b="1" dirty="0" smtClean="0">
                <a:latin typeface="+mn-ea"/>
                <a:ea typeface="+mn-ea"/>
              </a:rPr>
              <a:t>图表</a:t>
            </a:r>
            <a:endParaRPr lang="en-US" altLang="zh-CN" sz="2200" b="1" dirty="0" smtClean="0">
              <a:latin typeface="+mn-ea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defRPr/>
            </a:pPr>
            <a:r>
              <a:rPr lang="en-US" altLang="zh-CN" sz="2000" dirty="0" smtClean="0">
                <a:latin typeface="+mn-ea"/>
                <a:ea typeface="+mn-ea"/>
              </a:rPr>
              <a:t>  </a:t>
            </a:r>
            <a:endParaRPr lang="zh-CN" altLang="zh-CN" sz="2400" dirty="0">
              <a:latin typeface="+mn-ea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endParaRPr lang="en-US" altLang="zh-CN" sz="20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2218993"/>
            <a:ext cx="3744416" cy="406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2600"/>
              </a:lnSpc>
              <a:spcBef>
                <a:spcPts val="600"/>
              </a:spcBef>
              <a:buClr>
                <a:srgbClr val="009999"/>
              </a:buClr>
              <a:defRPr/>
            </a:pPr>
            <a:r>
              <a:rPr lang="zh-CN" altLang="en-US" dirty="0" smtClean="0"/>
              <a:t>       </a:t>
            </a:r>
            <a:r>
              <a:rPr lang="zh-CN" altLang="en-US" b="1" dirty="0" smtClean="0"/>
              <a:t>操作方法：</a:t>
            </a:r>
            <a:r>
              <a:rPr lang="zh-CN" altLang="zh-CN" dirty="0" smtClean="0"/>
              <a:t>选中</a:t>
            </a:r>
            <a:r>
              <a:rPr lang="zh-CN" altLang="en-US" dirty="0" smtClean="0"/>
              <a:t>如上页图中的</a:t>
            </a:r>
            <a:r>
              <a:rPr lang="zh-CN" altLang="zh-CN" dirty="0" smtClean="0"/>
              <a:t>图表</a:t>
            </a:r>
            <a:r>
              <a:rPr lang="zh-CN" altLang="zh-CN" dirty="0"/>
              <a:t>，单击“图表工具”下的“设计”选项卡，再单击选择“数据”选项组中的“选择数据”命令按钮，弹出</a:t>
            </a:r>
            <a:r>
              <a:rPr lang="zh-CN" altLang="zh-CN" dirty="0" smtClean="0"/>
              <a:t>如</a:t>
            </a:r>
            <a:r>
              <a:rPr lang="zh-CN" altLang="en-US" dirty="0" smtClean="0"/>
              <a:t>右上</a:t>
            </a:r>
            <a:r>
              <a:rPr lang="zh-CN" altLang="zh-CN" dirty="0" smtClean="0"/>
              <a:t>图所</a:t>
            </a:r>
            <a:r>
              <a:rPr lang="zh-CN" altLang="zh-CN" dirty="0"/>
              <a:t>示的“选取数据源”对话框，单击“图表数据区域”右侧的折叠按钮，回到“班级评比表”工作表，按住</a:t>
            </a:r>
            <a:r>
              <a:rPr lang="en-US" altLang="zh-CN" dirty="0"/>
              <a:t>Ctrl</a:t>
            </a:r>
            <a:r>
              <a:rPr lang="zh-CN" altLang="zh-CN" dirty="0"/>
              <a:t>键，选取“总评”列数据，</a:t>
            </a:r>
            <a:r>
              <a:rPr lang="zh-CN" altLang="zh-CN" dirty="0" smtClean="0"/>
              <a:t>如</a:t>
            </a:r>
            <a:r>
              <a:rPr lang="zh-CN" altLang="en-US" dirty="0" smtClean="0"/>
              <a:t>右下图</a:t>
            </a:r>
            <a:r>
              <a:rPr lang="zh-CN" altLang="zh-CN" dirty="0" smtClean="0"/>
              <a:t>所</a:t>
            </a:r>
            <a:r>
              <a:rPr lang="zh-CN" altLang="zh-CN" dirty="0"/>
              <a:t>示。然后再单击折叠按钮，回到“选取数据源”对话框，单击“确定”</a:t>
            </a:r>
            <a:r>
              <a:rPr lang="zh-CN" altLang="zh-CN" dirty="0" smtClean="0"/>
              <a:t>按钮即可</a:t>
            </a:r>
            <a:r>
              <a:rPr lang="zh-CN" altLang="en-US" dirty="0" smtClean="0"/>
              <a:t>。</a:t>
            </a:r>
            <a:endParaRPr lang="zh-CN" altLang="zh-CN" dirty="0"/>
          </a:p>
        </p:txBody>
      </p:sp>
      <p:pic>
        <p:nvPicPr>
          <p:cNvPr id="13" name="图片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67679"/>
            <a:ext cx="3772479" cy="1781401"/>
          </a:xfrm>
          <a:prstGeom prst="rect">
            <a:avLst/>
          </a:prstGeom>
        </p:spPr>
      </p:pic>
      <p:pic>
        <p:nvPicPr>
          <p:cNvPr id="16" name="Picture 20" descr="操作演示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96" y="1700808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49068"/>
            <a:ext cx="3772479" cy="205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32963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714375" y="1209675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676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8" name="矩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7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8681" name="标题 7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20087" cy="785813"/>
          </a:xfrm>
        </p:spPr>
        <p:txBody>
          <a:bodyPr anchor="t"/>
          <a:lstStyle/>
          <a:p>
            <a:pPr eaLnBrk="1" hangingPunct="1"/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三、项目实施</a:t>
            </a:r>
          </a:p>
        </p:txBody>
      </p:sp>
      <p:sp>
        <p:nvSpPr>
          <p:cNvPr id="30730" name="内容占位符 11"/>
          <p:cNvSpPr>
            <a:spLocks/>
          </p:cNvSpPr>
          <p:nvPr/>
        </p:nvSpPr>
        <p:spPr bwMode="auto">
          <a:xfrm>
            <a:off x="714375" y="1273036"/>
            <a:ext cx="8081963" cy="51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（一）创建班级评比图表</a:t>
            </a:r>
            <a:endParaRPr lang="en-US" altLang="zh-CN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defRPr/>
            </a:pPr>
            <a:r>
              <a:rPr lang="en-US" altLang="zh-CN" sz="22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2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200" b="1" dirty="0" smtClean="0">
                <a:latin typeface="+mn-ea"/>
                <a:ea typeface="+mn-ea"/>
              </a:rPr>
              <a:t>1</a:t>
            </a:r>
            <a:r>
              <a:rPr lang="en-US" altLang="zh-CN" sz="2200" b="1" dirty="0">
                <a:latin typeface="+mn-ea"/>
                <a:ea typeface="+mn-ea"/>
              </a:rPr>
              <a:t>. </a:t>
            </a:r>
            <a:r>
              <a:rPr lang="zh-CN" altLang="zh-CN" sz="2200" b="1" dirty="0">
                <a:latin typeface="+mn-ea"/>
                <a:ea typeface="+mn-ea"/>
              </a:rPr>
              <a:t>创建班级评比</a:t>
            </a:r>
            <a:r>
              <a:rPr lang="zh-CN" altLang="zh-CN" sz="2200" b="1" dirty="0" smtClean="0">
                <a:latin typeface="+mn-ea"/>
                <a:ea typeface="+mn-ea"/>
              </a:rPr>
              <a:t>图表</a:t>
            </a:r>
            <a:endParaRPr lang="en-US" altLang="zh-CN" sz="2200" b="1" dirty="0" smtClean="0">
              <a:latin typeface="+mn-ea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defRPr/>
            </a:pPr>
            <a:r>
              <a:rPr lang="en-US" altLang="zh-CN" sz="2000" dirty="0" smtClean="0">
                <a:latin typeface="+mn-ea"/>
                <a:ea typeface="+mn-ea"/>
              </a:rPr>
              <a:t>  </a:t>
            </a:r>
            <a:endParaRPr lang="zh-CN" altLang="zh-CN" sz="2400" dirty="0">
              <a:latin typeface="+mn-ea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  <a:defRPr/>
            </a:pPr>
            <a:endParaRPr lang="en-US" altLang="zh-CN" sz="20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2170750"/>
            <a:ext cx="7560840" cy="4066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dirty="0" smtClean="0"/>
              <a:t>       </a:t>
            </a:r>
            <a:r>
              <a:rPr lang="zh-CN" altLang="zh-CN" dirty="0" smtClean="0"/>
              <a:t>图表</a:t>
            </a:r>
            <a:r>
              <a:rPr lang="zh-CN" altLang="zh-CN" dirty="0"/>
              <a:t>创建以后，我们来认识它的各个组成部分：</a:t>
            </a:r>
          </a:p>
          <a:p>
            <a:pPr>
              <a:lnSpc>
                <a:spcPts val="2400"/>
              </a:lnSpc>
            </a:pPr>
            <a:r>
              <a:rPr lang="en-US" altLang="zh-CN" dirty="0" smtClean="0"/>
              <a:t>       </a:t>
            </a:r>
            <a:r>
              <a:rPr lang="zh-CN" altLang="zh-CN" dirty="0" smtClean="0"/>
              <a:t>①</a:t>
            </a:r>
            <a:r>
              <a:rPr lang="zh-CN" altLang="zh-CN" dirty="0"/>
              <a:t>图表区：整个图表所包含的区域，包括图表图形、标题、背景及其他元素；</a:t>
            </a:r>
          </a:p>
          <a:p>
            <a:pPr>
              <a:lnSpc>
                <a:spcPts val="2400"/>
              </a:lnSpc>
            </a:pPr>
            <a:r>
              <a:rPr lang="en-US" altLang="zh-CN" dirty="0" smtClean="0"/>
              <a:t>       </a:t>
            </a:r>
            <a:r>
              <a:rPr lang="zh-CN" altLang="zh-CN" dirty="0" smtClean="0"/>
              <a:t>②</a:t>
            </a:r>
            <a:r>
              <a:rPr lang="zh-CN" altLang="zh-CN" dirty="0"/>
              <a:t>绘图区：指盛放图表主体的区域，用鼠标单击网格线空白处所选中的区域；</a:t>
            </a:r>
          </a:p>
          <a:p>
            <a:pPr>
              <a:lnSpc>
                <a:spcPts val="2400"/>
              </a:lnSpc>
            </a:pPr>
            <a:r>
              <a:rPr lang="en-US" altLang="zh-CN" dirty="0" smtClean="0"/>
              <a:t>       </a:t>
            </a:r>
            <a:r>
              <a:rPr lang="zh-CN" altLang="zh-CN" dirty="0" smtClean="0"/>
              <a:t>③</a:t>
            </a:r>
            <a:r>
              <a:rPr lang="zh-CN" altLang="zh-CN" dirty="0"/>
              <a:t>垂直轴网格线：即数值轴上的网格线；</a:t>
            </a:r>
          </a:p>
          <a:p>
            <a:pPr>
              <a:lnSpc>
                <a:spcPts val="2400"/>
              </a:lnSpc>
            </a:pPr>
            <a:r>
              <a:rPr lang="en-US" altLang="zh-CN" dirty="0" smtClean="0"/>
              <a:t>       </a:t>
            </a:r>
            <a:r>
              <a:rPr lang="zh-CN" altLang="zh-CN" dirty="0" smtClean="0"/>
              <a:t>④</a:t>
            </a:r>
            <a:r>
              <a:rPr lang="zh-CN" altLang="zh-CN" dirty="0"/>
              <a:t>垂直轴：即数值轴；</a:t>
            </a:r>
          </a:p>
          <a:p>
            <a:pPr>
              <a:lnSpc>
                <a:spcPts val="2400"/>
              </a:lnSpc>
            </a:pPr>
            <a:r>
              <a:rPr lang="en-US" altLang="zh-CN" dirty="0" smtClean="0"/>
              <a:t>       </a:t>
            </a:r>
            <a:r>
              <a:rPr lang="zh-CN" altLang="zh-CN" dirty="0" smtClean="0"/>
              <a:t>⑤</a:t>
            </a:r>
            <a:r>
              <a:rPr lang="zh-CN" altLang="zh-CN" dirty="0"/>
              <a:t>分类轴：即类别轴；</a:t>
            </a:r>
          </a:p>
          <a:p>
            <a:pPr>
              <a:lnSpc>
                <a:spcPts val="2400"/>
              </a:lnSpc>
            </a:pPr>
            <a:r>
              <a:rPr lang="en-US" altLang="zh-CN" dirty="0" smtClean="0"/>
              <a:t>       </a:t>
            </a:r>
            <a:r>
              <a:rPr lang="zh-CN" altLang="zh-CN" dirty="0" smtClean="0"/>
              <a:t>⑥</a:t>
            </a:r>
            <a:r>
              <a:rPr lang="zh-CN" altLang="zh-CN" dirty="0"/>
              <a:t>次坐标轴：图表中除了使用主要坐标轴，还使用了其他的坐标轴，即次坐标轴，当数据的差异比较大时，我们可以使用次坐标轴；</a:t>
            </a:r>
          </a:p>
          <a:p>
            <a:pPr>
              <a:lnSpc>
                <a:spcPts val="2400"/>
              </a:lnSpc>
            </a:pPr>
            <a:r>
              <a:rPr lang="en-US" altLang="zh-CN" dirty="0" smtClean="0"/>
              <a:t>       </a:t>
            </a:r>
            <a:r>
              <a:rPr lang="zh-CN" altLang="zh-CN" dirty="0" smtClean="0"/>
              <a:t>⑦</a:t>
            </a:r>
            <a:r>
              <a:rPr lang="zh-CN" altLang="zh-CN" dirty="0"/>
              <a:t>图例：用以指明各个颜色和图案所代表的数据系列。</a:t>
            </a:r>
          </a:p>
          <a:p>
            <a:pPr>
              <a:lnSpc>
                <a:spcPts val="2400"/>
              </a:lnSpc>
            </a:pPr>
            <a:r>
              <a:rPr lang="en-US" altLang="zh-CN" b="1" dirty="0" smtClean="0"/>
              <a:t>        </a:t>
            </a:r>
            <a:r>
              <a:rPr lang="zh-CN" altLang="zh-CN" sz="1600" b="1" dirty="0" smtClean="0"/>
              <a:t>注</a:t>
            </a:r>
            <a:r>
              <a:rPr lang="zh-CN" altLang="zh-CN" sz="1600" b="1" dirty="0"/>
              <a:t>：选择要用于创建图表的数据区域，再按</a:t>
            </a:r>
            <a:r>
              <a:rPr lang="en-US" altLang="zh-CN" sz="1600" b="1" dirty="0"/>
              <a:t>F11</a:t>
            </a:r>
            <a:r>
              <a:rPr lang="zh-CN" altLang="zh-CN" sz="1600" b="1" dirty="0"/>
              <a:t>键，可以快速创建基于默认图表类型的图表，且该图表将显示在单独的图表工作表中。</a:t>
            </a:r>
            <a:endParaRPr lang="zh-CN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337296682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默认设计模板">
  <a:themeElements>
    <a:clrScheme name="自定义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默认设计模板">
  <a:themeElements>
    <a:clrScheme name="自定义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12582</TotalTime>
  <Words>3502</Words>
  <Application>Microsoft Office PowerPoint</Application>
  <PresentationFormat>全屏显示(4:3)</PresentationFormat>
  <Paragraphs>211</Paragraphs>
  <Slides>32</Slides>
  <Notes>28</Notes>
  <HiddenSlides>0</HiddenSlides>
  <MMClips>0</MMClips>
  <ScaleCrop>false</ScaleCrop>
  <HeadingPairs>
    <vt:vector size="4" baseType="variant">
      <vt:variant>
        <vt:lpstr>主题</vt:lpstr>
      </vt:variant>
      <vt:variant>
        <vt:i4>8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1_默认设计模板</vt:lpstr>
      <vt:lpstr>2_默认设计模板</vt:lpstr>
      <vt:lpstr>3_默认设计模板</vt:lpstr>
      <vt:lpstr>4_默认设计模板</vt:lpstr>
      <vt:lpstr>5_默认设计模板</vt:lpstr>
      <vt:lpstr>6_默认设计模板</vt:lpstr>
      <vt:lpstr>7_默认设计模板</vt:lpstr>
      <vt:lpstr>8_默认设计模板</vt:lpstr>
      <vt:lpstr>PowerPoint 演示文稿</vt:lpstr>
      <vt:lpstr>一、项目情景</vt:lpstr>
      <vt:lpstr>   二、项目分析</vt:lpstr>
      <vt:lpstr>二、项目分析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四、项目拓展</vt:lpstr>
      <vt:lpstr>四、项目拓展</vt:lpstr>
      <vt:lpstr>四、项目拓展</vt:lpstr>
      <vt:lpstr>四、项目拓展</vt:lpstr>
      <vt:lpstr>四、项目拓展</vt:lpstr>
      <vt:lpstr>五、项目小结</vt:lpstr>
      <vt:lpstr>六、创新作业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Sky123.Org</cp:lastModifiedBy>
  <cp:revision>1683</cp:revision>
  <dcterms:created xsi:type="dcterms:W3CDTF">2012-01-16T03:54:55Z</dcterms:created>
  <dcterms:modified xsi:type="dcterms:W3CDTF">2018-05-03T14:45:13Z</dcterms:modified>
</cp:coreProperties>
</file>